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9" r:id="rId2"/>
    <p:sldId id="275" r:id="rId3"/>
    <p:sldId id="273" r:id="rId4"/>
    <p:sldId id="264" r:id="rId5"/>
    <p:sldId id="261" r:id="rId6"/>
    <p:sldId id="263" r:id="rId7"/>
    <p:sldId id="257" r:id="rId8"/>
    <p:sldId id="269" r:id="rId9"/>
    <p:sldId id="262" r:id="rId10"/>
    <p:sldId id="265" r:id="rId11"/>
    <p:sldId id="268" r:id="rId12"/>
    <p:sldId id="274" r:id="rId13"/>
    <p:sldId id="266" r:id="rId14"/>
    <p:sldId id="267" r:id="rId15"/>
    <p:sldId id="270" r:id="rId16"/>
    <p:sldId id="271" r:id="rId17"/>
    <p:sldId id="278" r:id="rId18"/>
    <p:sldId id="276" r:id="rId19"/>
    <p:sldId id="277" r:id="rId20"/>
    <p:sldId id="279" r:id="rId21"/>
    <p:sldId id="280" r:id="rId22"/>
    <p:sldId id="281" r:id="rId23"/>
    <p:sldId id="282" r:id="rId24"/>
    <p:sldId id="283" r:id="rId25"/>
    <p:sldId id="284" r:id="rId26"/>
    <p:sldId id="285" r:id="rId27"/>
    <p:sldId id="286" r:id="rId28"/>
    <p:sldId id="287" r:id="rId29"/>
    <p:sldId id="288" r:id="rId30"/>
    <p:sldId id="289" r:id="rId31"/>
    <p:sldId id="290" r:id="rId32"/>
    <p:sldId id="291" r:id="rId33"/>
    <p:sldId id="292" r:id="rId34"/>
    <p:sldId id="293" r:id="rId35"/>
    <p:sldId id="294" r:id="rId36"/>
    <p:sldId id="295" r:id="rId37"/>
    <p:sldId id="296" r:id="rId38"/>
    <p:sldId id="297" r:id="rId39"/>
    <p:sldId id="298" r:id="rId40"/>
    <p:sldId id="299" r:id="rId41"/>
    <p:sldId id="300" r:id="rId42"/>
    <p:sldId id="256" r:id="rId43"/>
    <p:sldId id="301" r:id="rId44"/>
    <p:sldId id="258" r:id="rId45"/>
    <p:sldId id="302" r:id="rId46"/>
    <p:sldId id="260" r:id="rId47"/>
    <p:sldId id="303" r:id="rId48"/>
    <p:sldId id="304" r:id="rId49"/>
    <p:sldId id="305" r:id="rId50"/>
    <p:sldId id="306" r:id="rId51"/>
    <p:sldId id="308" r:id="rId52"/>
    <p:sldId id="309" r:id="rId53"/>
    <p:sldId id="310" r:id="rId54"/>
    <p:sldId id="311" r:id="rId55"/>
    <p:sldId id="312" r:id="rId56"/>
    <p:sldId id="313" r:id="rId57"/>
    <p:sldId id="272" r:id="rId5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6023" autoAdjust="0"/>
  </p:normalViewPr>
  <p:slideViewPr>
    <p:cSldViewPr>
      <p:cViewPr>
        <p:scale>
          <a:sx n="70" d="100"/>
          <a:sy n="70" d="100"/>
        </p:scale>
        <p:origin x="1738" y="67"/>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D:\GL\Dsc_FullTime\excel_scatter1.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D:\GL\Dsc_FullTime\Course_Workbook\ANOVA1.xlsx" TargetMode="External"/><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2000" b="1" dirty="0">
                <a:solidFill>
                  <a:srgbClr val="FF0000"/>
                </a:solidFill>
                <a:latin typeface="Calibri" panose="020F0502020204030204" pitchFamily="34" charset="0"/>
                <a:cs typeface="Calibri" panose="020F0502020204030204" pitchFamily="34" charset="0"/>
              </a:rPr>
              <a:t>X Vs Y - Scatter</a:t>
            </a:r>
            <a:r>
              <a:rPr lang="en-US" sz="2000" b="1" baseline="0" dirty="0">
                <a:solidFill>
                  <a:srgbClr val="FF0000"/>
                </a:solidFill>
                <a:latin typeface="Calibri" panose="020F0502020204030204" pitchFamily="34" charset="0"/>
                <a:cs typeface="Calibri" panose="020F0502020204030204" pitchFamily="34" charset="0"/>
              </a:rPr>
              <a:t> plot</a:t>
            </a:r>
            <a:endParaRPr lang="en-US" sz="2000" b="1" dirty="0">
              <a:solidFill>
                <a:srgbClr val="FF0000"/>
              </a:solidFill>
              <a:latin typeface="Calibri" panose="020F0502020204030204" pitchFamily="34" charset="0"/>
              <a:cs typeface="Calibri" panose="020F0502020204030204" pitchFamily="34" charset="0"/>
            </a:endParaRPr>
          </a:p>
        </c:rich>
      </c:tx>
      <c:layout>
        <c:manualLayout>
          <c:xMode val="edge"/>
          <c:yMode val="edge"/>
          <c:x val="9.8664337596122947E-2"/>
          <c:y val="4.4886294785313245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tx>
            <c:strRef>
              <c:f>Data!$B$28</c:f>
              <c:strCache>
                <c:ptCount val="1"/>
                <c:pt idx="0">
                  <c:v>Y</c:v>
                </c:pt>
              </c:strCache>
            </c:strRef>
          </c:tx>
          <c:spPr>
            <a:ln w="1905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linear"/>
            <c:dispRSqr val="0"/>
            <c:dispEq val="0"/>
          </c:trendline>
          <c:xVal>
            <c:numRef>
              <c:f>Data!$A$29:$A$52</c:f>
              <c:numCache>
                <c:formatCode>General</c:formatCode>
                <c:ptCount val="24"/>
                <c:pt idx="0">
                  <c:v>17.510000000000002</c:v>
                </c:pt>
                <c:pt idx="1">
                  <c:v>39.14</c:v>
                </c:pt>
                <c:pt idx="2">
                  <c:v>39.14</c:v>
                </c:pt>
                <c:pt idx="3">
                  <c:v>18.54</c:v>
                </c:pt>
                <c:pt idx="4">
                  <c:v>33.99</c:v>
                </c:pt>
                <c:pt idx="5">
                  <c:v>24.72</c:v>
                </c:pt>
                <c:pt idx="6">
                  <c:v>18.54</c:v>
                </c:pt>
                <c:pt idx="7">
                  <c:v>31.93</c:v>
                </c:pt>
                <c:pt idx="8">
                  <c:v>26.78</c:v>
                </c:pt>
                <c:pt idx="9">
                  <c:v>14.42</c:v>
                </c:pt>
                <c:pt idx="10">
                  <c:v>18.54</c:v>
                </c:pt>
                <c:pt idx="11">
                  <c:v>21.63</c:v>
                </c:pt>
                <c:pt idx="12">
                  <c:v>32.96</c:v>
                </c:pt>
                <c:pt idx="13">
                  <c:v>39.14</c:v>
                </c:pt>
                <c:pt idx="14">
                  <c:v>12.36</c:v>
                </c:pt>
                <c:pt idx="15">
                  <c:v>16.48</c:v>
                </c:pt>
                <c:pt idx="16">
                  <c:v>22.66</c:v>
                </c:pt>
                <c:pt idx="17">
                  <c:v>16.48</c:v>
                </c:pt>
                <c:pt idx="18">
                  <c:v>27.810000000000002</c:v>
                </c:pt>
                <c:pt idx="19">
                  <c:v>20.6</c:v>
                </c:pt>
                <c:pt idx="20">
                  <c:v>17.510000000000002</c:v>
                </c:pt>
                <c:pt idx="21">
                  <c:v>16.48</c:v>
                </c:pt>
                <c:pt idx="22">
                  <c:v>37.08</c:v>
                </c:pt>
                <c:pt idx="23">
                  <c:v>39.14</c:v>
                </c:pt>
              </c:numCache>
            </c:numRef>
          </c:xVal>
          <c:yVal>
            <c:numRef>
              <c:f>Data!$B$29:$B$52</c:f>
              <c:numCache>
                <c:formatCode>General</c:formatCode>
                <c:ptCount val="24"/>
                <c:pt idx="0">
                  <c:v>-17</c:v>
                </c:pt>
                <c:pt idx="1">
                  <c:v>-38</c:v>
                </c:pt>
                <c:pt idx="2">
                  <c:v>-38</c:v>
                </c:pt>
                <c:pt idx="3">
                  <c:v>-18</c:v>
                </c:pt>
                <c:pt idx="4">
                  <c:v>-33</c:v>
                </c:pt>
                <c:pt idx="5">
                  <c:v>-24</c:v>
                </c:pt>
                <c:pt idx="6">
                  <c:v>-18</c:v>
                </c:pt>
                <c:pt idx="7">
                  <c:v>-31</c:v>
                </c:pt>
                <c:pt idx="8">
                  <c:v>-26</c:v>
                </c:pt>
                <c:pt idx="9">
                  <c:v>-14</c:v>
                </c:pt>
                <c:pt idx="10">
                  <c:v>-18</c:v>
                </c:pt>
                <c:pt idx="11">
                  <c:v>-21</c:v>
                </c:pt>
                <c:pt idx="12">
                  <c:v>-32</c:v>
                </c:pt>
                <c:pt idx="13">
                  <c:v>-38</c:v>
                </c:pt>
                <c:pt idx="14">
                  <c:v>-12</c:v>
                </c:pt>
                <c:pt idx="15">
                  <c:v>-16</c:v>
                </c:pt>
                <c:pt idx="16">
                  <c:v>-22</c:v>
                </c:pt>
                <c:pt idx="17">
                  <c:v>-16</c:v>
                </c:pt>
                <c:pt idx="18">
                  <c:v>-27</c:v>
                </c:pt>
                <c:pt idx="19">
                  <c:v>-20</c:v>
                </c:pt>
                <c:pt idx="20">
                  <c:v>-17</c:v>
                </c:pt>
                <c:pt idx="21">
                  <c:v>-16</c:v>
                </c:pt>
                <c:pt idx="22">
                  <c:v>-36</c:v>
                </c:pt>
                <c:pt idx="23">
                  <c:v>-38</c:v>
                </c:pt>
              </c:numCache>
            </c:numRef>
          </c:yVal>
          <c:smooth val="0"/>
          <c:extLst>
            <c:ext xmlns:c16="http://schemas.microsoft.com/office/drawing/2014/chart" uri="{C3380CC4-5D6E-409C-BE32-E72D297353CC}">
              <c16:uniqueId val="{00000001-8C1C-4497-B943-4D342A01B04D}"/>
            </c:ext>
          </c:extLst>
        </c:ser>
        <c:dLbls>
          <c:showLegendKey val="0"/>
          <c:showVal val="0"/>
          <c:showCatName val="0"/>
          <c:showSerName val="0"/>
          <c:showPercent val="0"/>
          <c:showBubbleSize val="0"/>
        </c:dLbls>
        <c:axId val="500008640"/>
        <c:axId val="500006016"/>
      </c:scatterChart>
      <c:valAx>
        <c:axId val="500008640"/>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sz="2000" b="1" dirty="0">
                    <a:solidFill>
                      <a:srgbClr val="FF0000"/>
                    </a:solidFill>
                    <a:latin typeface="Calibri" panose="020F0502020204030204" pitchFamily="34" charset="0"/>
                    <a:cs typeface="Calibri" panose="020F0502020204030204" pitchFamily="34" charset="0"/>
                  </a:rPr>
                  <a:t>X</a:t>
                </a:r>
              </a:p>
            </c:rich>
          </c:tx>
          <c:layout>
            <c:manualLayout>
              <c:xMode val="edge"/>
              <c:yMode val="edge"/>
              <c:x val="0.52460963184415954"/>
              <c:y val="0.84569480570418354"/>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00006016"/>
        <c:crosses val="autoZero"/>
        <c:crossBetween val="midCat"/>
      </c:valAx>
      <c:valAx>
        <c:axId val="50000601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sz="2000" b="1" dirty="0">
                    <a:solidFill>
                      <a:srgbClr val="FF0000"/>
                    </a:solidFill>
                    <a:latin typeface="Calibri" panose="020F0502020204030204" pitchFamily="34" charset="0"/>
                    <a:cs typeface="Calibri" panose="020F0502020204030204" pitchFamily="34" charset="0"/>
                  </a:rPr>
                  <a:t>Y</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00008640"/>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ctr" rtl="0">
              <a:defRPr lang="en-US" sz="2000" b="1" i="0" u="none" strike="noStrike" kern="1200" spc="0" baseline="0">
                <a:solidFill>
                  <a:srgbClr val="FF0000"/>
                </a:solidFill>
                <a:latin typeface="Calibri" panose="020F0502020204030204" pitchFamily="34" charset="0"/>
                <a:ea typeface="+mn-ea"/>
                <a:cs typeface="Calibri" panose="020F0502020204030204" pitchFamily="34" charset="0"/>
              </a:defRPr>
            </a:pPr>
            <a:r>
              <a:rPr lang="en-US" sz="2000" b="1" i="0" u="none" strike="noStrike" kern="1200" spc="0" baseline="0" dirty="0">
                <a:solidFill>
                  <a:srgbClr val="FF0000"/>
                </a:solidFill>
                <a:latin typeface="Calibri" panose="020F0502020204030204" pitchFamily="34" charset="0"/>
                <a:ea typeface="+mn-ea"/>
                <a:cs typeface="Calibri" panose="020F0502020204030204" pitchFamily="34" charset="0"/>
              </a:rPr>
              <a:t> X Vs Y - scatter plot</a:t>
            </a:r>
          </a:p>
        </c:rich>
      </c:tx>
      <c:overlay val="0"/>
      <c:spPr>
        <a:noFill/>
        <a:ln>
          <a:noFill/>
        </a:ln>
        <a:effectLst/>
      </c:spPr>
      <c:txPr>
        <a:bodyPr rot="0" spcFirstLastPara="1" vertOverflow="ellipsis" vert="horz" wrap="square" anchor="ctr" anchorCtr="1"/>
        <a:lstStyle/>
        <a:p>
          <a:pPr algn="ctr" rtl="0">
            <a:defRPr lang="en-US" sz="2000" b="1" i="0" u="none" strike="noStrike" kern="1200" spc="0" baseline="0">
              <a:solidFill>
                <a:srgbClr val="FF0000"/>
              </a:solidFill>
              <a:latin typeface="Calibri" panose="020F0502020204030204" pitchFamily="34" charset="0"/>
              <a:ea typeface="+mn-ea"/>
              <a:cs typeface="Calibri" panose="020F0502020204030204" pitchFamily="34" charset="0"/>
            </a:defRPr>
          </a:pPr>
          <a:endParaRPr lang="en-US"/>
        </a:p>
      </c:txPr>
    </c:title>
    <c:autoTitleDeleted val="0"/>
    <c:plotArea>
      <c:layout/>
      <c:scatterChart>
        <c:scatterStyle val="lineMarker"/>
        <c:varyColors val="0"/>
        <c:ser>
          <c:idx val="0"/>
          <c:order val="0"/>
          <c:tx>
            <c:strRef>
              <c:f>Data!$B$55</c:f>
              <c:strCache>
                <c:ptCount val="1"/>
                <c:pt idx="0">
                  <c:v>Y</c:v>
                </c:pt>
              </c:strCache>
            </c:strRef>
          </c:tx>
          <c:spPr>
            <a:ln w="1905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linear"/>
            <c:dispRSqr val="0"/>
            <c:dispEq val="0"/>
          </c:trendline>
          <c:xVal>
            <c:numRef>
              <c:f>Data!$A$56:$A$79</c:f>
              <c:numCache>
                <c:formatCode>General</c:formatCode>
                <c:ptCount val="24"/>
                <c:pt idx="0">
                  <c:v>17.510000000000002</c:v>
                </c:pt>
                <c:pt idx="1">
                  <c:v>39.14</c:v>
                </c:pt>
                <c:pt idx="2">
                  <c:v>39.14</c:v>
                </c:pt>
                <c:pt idx="3">
                  <c:v>18.54</c:v>
                </c:pt>
                <c:pt idx="4">
                  <c:v>33.99</c:v>
                </c:pt>
                <c:pt idx="5">
                  <c:v>24.72</c:v>
                </c:pt>
                <c:pt idx="6">
                  <c:v>18.54</c:v>
                </c:pt>
                <c:pt idx="7">
                  <c:v>31.93</c:v>
                </c:pt>
                <c:pt idx="8">
                  <c:v>26.78</c:v>
                </c:pt>
                <c:pt idx="9">
                  <c:v>14.42</c:v>
                </c:pt>
                <c:pt idx="10">
                  <c:v>18.54</c:v>
                </c:pt>
                <c:pt idx="11">
                  <c:v>21.63</c:v>
                </c:pt>
                <c:pt idx="12">
                  <c:v>32.96</c:v>
                </c:pt>
                <c:pt idx="13">
                  <c:v>39.14</c:v>
                </c:pt>
                <c:pt idx="14">
                  <c:v>12.36</c:v>
                </c:pt>
                <c:pt idx="15">
                  <c:v>16.48</c:v>
                </c:pt>
                <c:pt idx="16">
                  <c:v>22.66</c:v>
                </c:pt>
                <c:pt idx="17">
                  <c:v>16.48</c:v>
                </c:pt>
                <c:pt idx="18">
                  <c:v>27.810000000000002</c:v>
                </c:pt>
                <c:pt idx="19">
                  <c:v>20.6</c:v>
                </c:pt>
                <c:pt idx="20">
                  <c:v>17.510000000000002</c:v>
                </c:pt>
                <c:pt idx="21">
                  <c:v>16.48</c:v>
                </c:pt>
                <c:pt idx="22">
                  <c:v>37.08</c:v>
                </c:pt>
                <c:pt idx="23">
                  <c:v>39.14</c:v>
                </c:pt>
              </c:numCache>
            </c:numRef>
          </c:xVal>
          <c:yVal>
            <c:numRef>
              <c:f>Data!$B$56:$B$79</c:f>
              <c:numCache>
                <c:formatCode>General</c:formatCode>
                <c:ptCount val="24"/>
                <c:pt idx="0">
                  <c:v>8</c:v>
                </c:pt>
                <c:pt idx="1">
                  <c:v>82</c:v>
                </c:pt>
                <c:pt idx="2">
                  <c:v>19</c:v>
                </c:pt>
                <c:pt idx="3">
                  <c:v>71</c:v>
                </c:pt>
                <c:pt idx="4">
                  <c:v>82</c:v>
                </c:pt>
                <c:pt idx="5">
                  <c:v>24</c:v>
                </c:pt>
                <c:pt idx="6">
                  <c:v>32</c:v>
                </c:pt>
                <c:pt idx="7">
                  <c:v>13</c:v>
                </c:pt>
                <c:pt idx="8">
                  <c:v>56</c:v>
                </c:pt>
                <c:pt idx="9">
                  <c:v>55</c:v>
                </c:pt>
                <c:pt idx="10">
                  <c:v>7</c:v>
                </c:pt>
                <c:pt idx="11">
                  <c:v>86</c:v>
                </c:pt>
                <c:pt idx="12">
                  <c:v>4</c:v>
                </c:pt>
                <c:pt idx="13">
                  <c:v>90</c:v>
                </c:pt>
                <c:pt idx="14">
                  <c:v>8</c:v>
                </c:pt>
                <c:pt idx="15">
                  <c:v>46</c:v>
                </c:pt>
                <c:pt idx="16">
                  <c:v>73</c:v>
                </c:pt>
                <c:pt idx="17">
                  <c:v>61</c:v>
                </c:pt>
                <c:pt idx="18">
                  <c:v>76</c:v>
                </c:pt>
                <c:pt idx="19">
                  <c:v>58</c:v>
                </c:pt>
                <c:pt idx="20">
                  <c:v>97</c:v>
                </c:pt>
                <c:pt idx="21">
                  <c:v>74</c:v>
                </c:pt>
                <c:pt idx="22">
                  <c:v>20</c:v>
                </c:pt>
                <c:pt idx="23">
                  <c:v>41</c:v>
                </c:pt>
              </c:numCache>
            </c:numRef>
          </c:yVal>
          <c:smooth val="0"/>
          <c:extLst>
            <c:ext xmlns:c16="http://schemas.microsoft.com/office/drawing/2014/chart" uri="{C3380CC4-5D6E-409C-BE32-E72D297353CC}">
              <c16:uniqueId val="{00000001-CB20-4FBC-8B7A-71CFD7E832E4}"/>
            </c:ext>
          </c:extLst>
        </c:ser>
        <c:dLbls>
          <c:showLegendKey val="0"/>
          <c:showVal val="0"/>
          <c:showCatName val="0"/>
          <c:showSerName val="0"/>
          <c:showPercent val="0"/>
          <c:showBubbleSize val="0"/>
        </c:dLbls>
        <c:axId val="503117336"/>
        <c:axId val="503119632"/>
      </c:scatterChart>
      <c:valAx>
        <c:axId val="503117336"/>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lang="en-US" sz="2000" b="1" i="0" u="none" strike="noStrike" kern="1200" baseline="0">
                    <a:solidFill>
                      <a:srgbClr val="FF0000"/>
                    </a:solidFill>
                    <a:latin typeface="+mn-lt"/>
                    <a:ea typeface="+mn-ea"/>
                    <a:cs typeface="+mn-cs"/>
                  </a:defRPr>
                </a:pPr>
                <a:r>
                  <a:rPr lang="en-US" sz="2000" b="1" i="0" u="none" strike="noStrike" kern="1200" baseline="0">
                    <a:solidFill>
                      <a:srgbClr val="FF0000"/>
                    </a:solidFill>
                    <a:latin typeface="+mn-lt"/>
                    <a:ea typeface="+mn-ea"/>
                    <a:cs typeface="+mn-cs"/>
                  </a:rPr>
                  <a:t>X</a:t>
                </a:r>
              </a:p>
            </c:rich>
          </c:tx>
          <c:overlay val="0"/>
          <c:spPr>
            <a:noFill/>
            <a:ln>
              <a:noFill/>
            </a:ln>
            <a:effectLst/>
          </c:spPr>
          <c:txPr>
            <a:bodyPr rot="0" spcFirstLastPara="1" vertOverflow="ellipsis" vert="horz" wrap="square" anchor="ctr" anchorCtr="1"/>
            <a:lstStyle/>
            <a:p>
              <a:pPr>
                <a:defRPr lang="en-US" sz="2000" b="1" i="0" u="none" strike="noStrike" kern="1200" baseline="0">
                  <a:solidFill>
                    <a:srgbClr val="FF0000"/>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03119632"/>
        <c:crosses val="autoZero"/>
        <c:crossBetween val="midCat"/>
      </c:valAx>
      <c:valAx>
        <c:axId val="50311963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sz="2000" b="1" dirty="0">
                    <a:solidFill>
                      <a:srgbClr val="FF0000"/>
                    </a:solidFill>
                    <a:latin typeface="Calibri" panose="020F0502020204030204" pitchFamily="34" charset="0"/>
                    <a:cs typeface="Calibri" panose="020F0502020204030204" pitchFamily="34" charset="0"/>
                  </a:rPr>
                  <a:t>Y</a:t>
                </a:r>
                <a:endParaRPr lang="en-US" b="1" dirty="0">
                  <a:solidFill>
                    <a:srgbClr val="FF0000"/>
                  </a:solidFill>
                  <a:latin typeface="Calibri" panose="020F0502020204030204" pitchFamily="34" charset="0"/>
                  <a:cs typeface="Calibri" panose="020F0502020204030204" pitchFamily="34" charset="0"/>
                </a:endParaRP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031173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ctr" rtl="0">
              <a:defRPr lang="en-US" sz="2000" b="1" i="0" u="none" strike="noStrike" kern="1200" spc="0" baseline="0">
                <a:solidFill>
                  <a:srgbClr val="FF0000"/>
                </a:solidFill>
                <a:latin typeface="Calibri" panose="020F0502020204030204" pitchFamily="34" charset="0"/>
                <a:ea typeface="+mn-ea"/>
                <a:cs typeface="Calibri" panose="020F0502020204030204" pitchFamily="34" charset="0"/>
              </a:defRPr>
            </a:pPr>
            <a:r>
              <a:rPr lang="en-US" sz="2000" b="1" i="0" u="none" strike="noStrike" kern="1200" spc="0" baseline="0">
                <a:solidFill>
                  <a:srgbClr val="FF0000"/>
                </a:solidFill>
                <a:latin typeface="Calibri" panose="020F0502020204030204" pitchFamily="34" charset="0"/>
                <a:ea typeface="+mn-ea"/>
                <a:cs typeface="Calibri" panose="020F0502020204030204" pitchFamily="34" charset="0"/>
              </a:rPr>
              <a:t>X Vs Y Scatter plot</a:t>
            </a:r>
          </a:p>
        </c:rich>
      </c:tx>
      <c:overlay val="0"/>
      <c:spPr>
        <a:noFill/>
        <a:ln>
          <a:noFill/>
        </a:ln>
        <a:effectLst/>
      </c:spPr>
      <c:txPr>
        <a:bodyPr rot="0" spcFirstLastPara="1" vertOverflow="ellipsis" vert="horz" wrap="square" anchor="ctr" anchorCtr="1"/>
        <a:lstStyle/>
        <a:p>
          <a:pPr algn="ctr" rtl="0">
            <a:defRPr lang="en-US" sz="2000" b="1" i="0" u="none" strike="noStrike" kern="1200" spc="0" baseline="0">
              <a:solidFill>
                <a:srgbClr val="FF0000"/>
              </a:solidFill>
              <a:latin typeface="Calibri" panose="020F0502020204030204" pitchFamily="34" charset="0"/>
              <a:ea typeface="+mn-ea"/>
              <a:cs typeface="Calibri" panose="020F0502020204030204" pitchFamily="34" charset="0"/>
            </a:defRPr>
          </a:pPr>
          <a:endParaRPr lang="en-US"/>
        </a:p>
      </c:txPr>
    </c:title>
    <c:autoTitleDeleted val="0"/>
    <c:plotArea>
      <c:layout>
        <c:manualLayout>
          <c:layoutTarget val="inner"/>
          <c:xMode val="edge"/>
          <c:yMode val="edge"/>
          <c:x val="0.14297443156684067"/>
          <c:y val="0.21581766464996358"/>
          <c:w val="0.77253118641068741"/>
          <c:h val="0.55007175185378876"/>
        </c:manualLayout>
      </c:layout>
      <c:scatterChart>
        <c:scatterStyle val="lineMarker"/>
        <c:varyColors val="0"/>
        <c:ser>
          <c:idx val="0"/>
          <c:order val="0"/>
          <c:tx>
            <c:strRef>
              <c:f>Data!$B$1</c:f>
              <c:strCache>
                <c:ptCount val="1"/>
                <c:pt idx="0">
                  <c:v>Y</c:v>
                </c:pt>
              </c:strCache>
            </c:strRef>
          </c:tx>
          <c:spPr>
            <a:ln w="1905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linear"/>
            <c:dispRSqr val="0"/>
            <c:dispEq val="0"/>
          </c:trendline>
          <c:xVal>
            <c:numRef>
              <c:f>Data!$A$2:$A$25</c:f>
              <c:numCache>
                <c:formatCode>General</c:formatCode>
                <c:ptCount val="24"/>
                <c:pt idx="0">
                  <c:v>17.510000000000002</c:v>
                </c:pt>
                <c:pt idx="1">
                  <c:v>39.14</c:v>
                </c:pt>
                <c:pt idx="2">
                  <c:v>39.14</c:v>
                </c:pt>
                <c:pt idx="3">
                  <c:v>18.54</c:v>
                </c:pt>
                <c:pt idx="4">
                  <c:v>33.99</c:v>
                </c:pt>
                <c:pt idx="5">
                  <c:v>24.72</c:v>
                </c:pt>
                <c:pt idx="6">
                  <c:v>18.54</c:v>
                </c:pt>
                <c:pt idx="7">
                  <c:v>31.93</c:v>
                </c:pt>
                <c:pt idx="8">
                  <c:v>26.78</c:v>
                </c:pt>
                <c:pt idx="9">
                  <c:v>14.42</c:v>
                </c:pt>
                <c:pt idx="10">
                  <c:v>18.54</c:v>
                </c:pt>
                <c:pt idx="11">
                  <c:v>21.63</c:v>
                </c:pt>
                <c:pt idx="12">
                  <c:v>32.96</c:v>
                </c:pt>
                <c:pt idx="13">
                  <c:v>39.14</c:v>
                </c:pt>
                <c:pt idx="14">
                  <c:v>12.36</c:v>
                </c:pt>
                <c:pt idx="15">
                  <c:v>16.48</c:v>
                </c:pt>
                <c:pt idx="16">
                  <c:v>22.66</c:v>
                </c:pt>
                <c:pt idx="17">
                  <c:v>16.48</c:v>
                </c:pt>
                <c:pt idx="18">
                  <c:v>27.810000000000002</c:v>
                </c:pt>
                <c:pt idx="19">
                  <c:v>20.6</c:v>
                </c:pt>
                <c:pt idx="20">
                  <c:v>17.510000000000002</c:v>
                </c:pt>
                <c:pt idx="21">
                  <c:v>16.48</c:v>
                </c:pt>
                <c:pt idx="22">
                  <c:v>37.08</c:v>
                </c:pt>
                <c:pt idx="23">
                  <c:v>39.14</c:v>
                </c:pt>
              </c:numCache>
            </c:numRef>
          </c:xVal>
          <c:yVal>
            <c:numRef>
              <c:f>Data!$B$2:$B$25</c:f>
              <c:numCache>
                <c:formatCode>General</c:formatCode>
                <c:ptCount val="24"/>
                <c:pt idx="0">
                  <c:v>17</c:v>
                </c:pt>
                <c:pt idx="1">
                  <c:v>38</c:v>
                </c:pt>
                <c:pt idx="2">
                  <c:v>38</c:v>
                </c:pt>
                <c:pt idx="3">
                  <c:v>18</c:v>
                </c:pt>
                <c:pt idx="4">
                  <c:v>33</c:v>
                </c:pt>
                <c:pt idx="5">
                  <c:v>24</c:v>
                </c:pt>
                <c:pt idx="6">
                  <c:v>18</c:v>
                </c:pt>
                <c:pt idx="7">
                  <c:v>31</c:v>
                </c:pt>
                <c:pt idx="8">
                  <c:v>26</c:v>
                </c:pt>
                <c:pt idx="9">
                  <c:v>14</c:v>
                </c:pt>
                <c:pt idx="10">
                  <c:v>18</c:v>
                </c:pt>
                <c:pt idx="11">
                  <c:v>21</c:v>
                </c:pt>
                <c:pt idx="12">
                  <c:v>32</c:v>
                </c:pt>
                <c:pt idx="13">
                  <c:v>38</c:v>
                </c:pt>
                <c:pt idx="14">
                  <c:v>12</c:v>
                </c:pt>
                <c:pt idx="15">
                  <c:v>16</c:v>
                </c:pt>
                <c:pt idx="16">
                  <c:v>22</c:v>
                </c:pt>
                <c:pt idx="17">
                  <c:v>16</c:v>
                </c:pt>
                <c:pt idx="18">
                  <c:v>27</c:v>
                </c:pt>
                <c:pt idx="19">
                  <c:v>20</c:v>
                </c:pt>
                <c:pt idx="20">
                  <c:v>17</c:v>
                </c:pt>
                <c:pt idx="21">
                  <c:v>16</c:v>
                </c:pt>
                <c:pt idx="22">
                  <c:v>36</c:v>
                </c:pt>
                <c:pt idx="23">
                  <c:v>38</c:v>
                </c:pt>
              </c:numCache>
            </c:numRef>
          </c:yVal>
          <c:smooth val="0"/>
          <c:extLst>
            <c:ext xmlns:c16="http://schemas.microsoft.com/office/drawing/2014/chart" uri="{C3380CC4-5D6E-409C-BE32-E72D297353CC}">
              <c16:uniqueId val="{00000001-6A81-4288-A1A4-E4E98881216E}"/>
            </c:ext>
          </c:extLst>
        </c:ser>
        <c:dLbls>
          <c:showLegendKey val="0"/>
          <c:showVal val="0"/>
          <c:showCatName val="0"/>
          <c:showSerName val="0"/>
          <c:showPercent val="0"/>
          <c:showBubbleSize val="0"/>
        </c:dLbls>
        <c:axId val="495196792"/>
        <c:axId val="495197120"/>
      </c:scatterChart>
      <c:valAx>
        <c:axId val="495196792"/>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sz="2400" b="1" dirty="0">
                    <a:solidFill>
                      <a:srgbClr val="FF0000"/>
                    </a:solidFill>
                    <a:latin typeface="Calibri" panose="020F0502020204030204" pitchFamily="34" charset="0"/>
                    <a:cs typeface="Calibri" panose="020F0502020204030204" pitchFamily="34" charset="0"/>
                  </a:rPr>
                  <a:t>X</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95197120"/>
        <c:crosses val="autoZero"/>
        <c:crossBetween val="midCat"/>
      </c:valAx>
      <c:valAx>
        <c:axId val="49519712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sz="2000" b="1" dirty="0">
                    <a:solidFill>
                      <a:srgbClr val="FF0000"/>
                    </a:solidFill>
                    <a:latin typeface="Calibri" panose="020F0502020204030204" pitchFamily="34" charset="0"/>
                    <a:cs typeface="Calibri" panose="020F0502020204030204" pitchFamily="34" charset="0"/>
                  </a:rPr>
                  <a:t>Y</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95196792"/>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1800" b="1">
                <a:solidFill>
                  <a:srgbClr val="FF0000"/>
                </a:solidFill>
              </a:rPr>
              <a:t>Marks</a:t>
            </a:r>
            <a:r>
              <a:rPr lang="en-US" sz="1800" b="1" baseline="0">
                <a:solidFill>
                  <a:srgbClr val="FF0000"/>
                </a:solidFill>
              </a:rPr>
              <a:t> Vs Hours studied</a:t>
            </a:r>
            <a:endParaRPr lang="en-US" sz="1800" b="1">
              <a:solidFill>
                <a:srgbClr val="FF0000"/>
              </a:solidFill>
            </a:endParaRPr>
          </a:p>
        </c:rich>
      </c:tx>
      <c:layout>
        <c:manualLayout>
          <c:xMode val="edge"/>
          <c:yMode val="edge"/>
          <c:x val="0.40393744531933506"/>
          <c:y val="2.7777777777777776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4971281714785653"/>
          <c:y val="0.18156996587030716"/>
          <c:w val="0.81773162729658788"/>
          <c:h val="0.6146608977632062"/>
        </c:manualLayout>
      </c:layout>
      <c:scatterChart>
        <c:scatterStyle val="lineMarker"/>
        <c:varyColors val="0"/>
        <c:ser>
          <c:idx val="0"/>
          <c:order val="0"/>
          <c:spPr>
            <a:ln w="19050" cap="rnd">
              <a:noFill/>
              <a:round/>
            </a:ln>
            <a:effectLst/>
          </c:spPr>
          <c:marker>
            <c:symbol val="circle"/>
            <c:size val="5"/>
            <c:spPr>
              <a:solidFill>
                <a:schemeClr val="accent1"/>
              </a:solidFill>
              <a:ln w="9525">
                <a:solidFill>
                  <a:schemeClr val="accent1"/>
                </a:solidFill>
              </a:ln>
              <a:effectLst/>
            </c:spPr>
          </c:marker>
          <c:xVal>
            <c:numRef>
              <c:f>Data!$A$2:$A$25</c:f>
              <c:numCache>
                <c:formatCode>General</c:formatCode>
                <c:ptCount val="24"/>
                <c:pt idx="0">
                  <c:v>10</c:v>
                </c:pt>
                <c:pt idx="1">
                  <c:v>12</c:v>
                </c:pt>
                <c:pt idx="2">
                  <c:v>18</c:v>
                </c:pt>
                <c:pt idx="3">
                  <c:v>24</c:v>
                </c:pt>
                <c:pt idx="4">
                  <c:v>24</c:v>
                </c:pt>
                <c:pt idx="5">
                  <c:v>26</c:v>
                </c:pt>
                <c:pt idx="6">
                  <c:v>27</c:v>
                </c:pt>
                <c:pt idx="7">
                  <c:v>28</c:v>
                </c:pt>
                <c:pt idx="8">
                  <c:v>29</c:v>
                </c:pt>
                <c:pt idx="9">
                  <c:v>31</c:v>
                </c:pt>
                <c:pt idx="10">
                  <c:v>32</c:v>
                </c:pt>
                <c:pt idx="11">
                  <c:v>40</c:v>
                </c:pt>
                <c:pt idx="12">
                  <c:v>41</c:v>
                </c:pt>
                <c:pt idx="13">
                  <c:v>44</c:v>
                </c:pt>
                <c:pt idx="14">
                  <c:v>46</c:v>
                </c:pt>
                <c:pt idx="15">
                  <c:v>48</c:v>
                </c:pt>
                <c:pt idx="16">
                  <c:v>50</c:v>
                </c:pt>
                <c:pt idx="17">
                  <c:v>52</c:v>
                </c:pt>
                <c:pt idx="18">
                  <c:v>52</c:v>
                </c:pt>
                <c:pt idx="19">
                  <c:v>53</c:v>
                </c:pt>
                <c:pt idx="20">
                  <c:v>60</c:v>
                </c:pt>
                <c:pt idx="21">
                  <c:v>62</c:v>
                </c:pt>
                <c:pt idx="22">
                  <c:v>65</c:v>
                </c:pt>
                <c:pt idx="23">
                  <c:v>67</c:v>
                </c:pt>
              </c:numCache>
            </c:numRef>
          </c:xVal>
          <c:yVal>
            <c:numRef>
              <c:f>Data!$B$2:$B$25</c:f>
              <c:numCache>
                <c:formatCode>General</c:formatCode>
                <c:ptCount val="24"/>
                <c:pt idx="0">
                  <c:v>43</c:v>
                </c:pt>
                <c:pt idx="1">
                  <c:v>45</c:v>
                </c:pt>
                <c:pt idx="2">
                  <c:v>53</c:v>
                </c:pt>
                <c:pt idx="3">
                  <c:v>55</c:v>
                </c:pt>
                <c:pt idx="4">
                  <c:v>56</c:v>
                </c:pt>
                <c:pt idx="5">
                  <c:v>60</c:v>
                </c:pt>
                <c:pt idx="6">
                  <c:v>64</c:v>
                </c:pt>
                <c:pt idx="7">
                  <c:v>69</c:v>
                </c:pt>
                <c:pt idx="8">
                  <c:v>70</c:v>
                </c:pt>
                <c:pt idx="9">
                  <c:v>75</c:v>
                </c:pt>
                <c:pt idx="10">
                  <c:v>77</c:v>
                </c:pt>
                <c:pt idx="11">
                  <c:v>79</c:v>
                </c:pt>
                <c:pt idx="12">
                  <c:v>73</c:v>
                </c:pt>
                <c:pt idx="13">
                  <c:v>78</c:v>
                </c:pt>
                <c:pt idx="14">
                  <c:v>78</c:v>
                </c:pt>
                <c:pt idx="15">
                  <c:v>79</c:v>
                </c:pt>
                <c:pt idx="16">
                  <c:v>81</c:v>
                </c:pt>
                <c:pt idx="17">
                  <c:v>82</c:v>
                </c:pt>
                <c:pt idx="18">
                  <c:v>84</c:v>
                </c:pt>
                <c:pt idx="19">
                  <c:v>87</c:v>
                </c:pt>
                <c:pt idx="20">
                  <c:v>89</c:v>
                </c:pt>
                <c:pt idx="21">
                  <c:v>90</c:v>
                </c:pt>
                <c:pt idx="22">
                  <c:v>94</c:v>
                </c:pt>
                <c:pt idx="23">
                  <c:v>100</c:v>
                </c:pt>
              </c:numCache>
            </c:numRef>
          </c:yVal>
          <c:smooth val="0"/>
          <c:extLst>
            <c:ext xmlns:c16="http://schemas.microsoft.com/office/drawing/2014/chart" uri="{C3380CC4-5D6E-409C-BE32-E72D297353CC}">
              <c16:uniqueId val="{00000000-008E-4C1A-996B-94B27ABFB614}"/>
            </c:ext>
          </c:extLst>
        </c:ser>
        <c:dLbls>
          <c:showLegendKey val="0"/>
          <c:showVal val="0"/>
          <c:showCatName val="0"/>
          <c:showSerName val="0"/>
          <c:showPercent val="0"/>
          <c:showBubbleSize val="0"/>
        </c:dLbls>
        <c:axId val="427392696"/>
        <c:axId val="427389416"/>
      </c:scatterChart>
      <c:valAx>
        <c:axId val="427392696"/>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lgn="ctr" rtl="0">
                  <a:defRPr lang="en-US" sz="1050" b="1" i="0" u="none" strike="noStrike" kern="1200" baseline="0">
                    <a:solidFill>
                      <a:srgbClr val="FF0000"/>
                    </a:solidFill>
                    <a:latin typeface="+mn-lt"/>
                    <a:ea typeface="+mn-ea"/>
                    <a:cs typeface="+mn-cs"/>
                  </a:defRPr>
                </a:pPr>
                <a:r>
                  <a:rPr lang="en-US" sz="1050" b="1" i="0" u="none" strike="noStrike" kern="1200" baseline="0">
                    <a:solidFill>
                      <a:srgbClr val="FF0000"/>
                    </a:solidFill>
                    <a:latin typeface="+mn-lt"/>
                    <a:ea typeface="+mn-ea"/>
                    <a:cs typeface="+mn-cs"/>
                  </a:rPr>
                  <a:t>Hours studied</a:t>
                </a:r>
              </a:p>
            </c:rich>
          </c:tx>
          <c:overlay val="0"/>
          <c:spPr>
            <a:noFill/>
            <a:ln>
              <a:noFill/>
            </a:ln>
            <a:effectLst/>
          </c:spPr>
          <c:txPr>
            <a:bodyPr rot="0" spcFirstLastPara="1" vertOverflow="ellipsis" vert="horz" wrap="square" anchor="ctr" anchorCtr="1"/>
            <a:lstStyle/>
            <a:p>
              <a:pPr algn="ctr" rtl="0">
                <a:defRPr lang="en-US" sz="1050" b="1" i="0" u="none" strike="noStrike" kern="1200" baseline="0">
                  <a:solidFill>
                    <a:srgbClr val="FF0000"/>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27389416"/>
        <c:crosses val="autoZero"/>
        <c:crossBetween val="midCat"/>
      </c:valAx>
      <c:valAx>
        <c:axId val="42738941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sz="1050" b="1">
                    <a:solidFill>
                      <a:srgbClr val="FF0000"/>
                    </a:solidFill>
                  </a:rPr>
                  <a:t>Marks</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2739269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01B0469-AC71-4B62-B285-56FFF1AAE4AC}" type="doc">
      <dgm:prSet loTypeId="urn:microsoft.com/office/officeart/2005/8/layout/hList3" loCatId="list" qsTypeId="urn:microsoft.com/office/officeart/2005/8/quickstyle/simple1" qsCatId="simple" csTypeId="urn:microsoft.com/office/officeart/2005/8/colors/accent1_2" csCatId="accent1" phldr="1"/>
      <dgm:spPr/>
      <dgm:t>
        <a:bodyPr/>
        <a:lstStyle/>
        <a:p>
          <a:endParaRPr lang="en-US"/>
        </a:p>
      </dgm:t>
    </dgm:pt>
    <dgm:pt modelId="{B722A85E-FB9F-43DF-9ACF-03405711F5DF}">
      <dgm:prSet phldrT="[Text]" custT="1"/>
      <dgm:spPr/>
      <dgm:t>
        <a:bodyPr/>
        <a:lstStyle/>
        <a:p>
          <a:r>
            <a:rPr lang="en-IN" sz="2800" dirty="0">
              <a:solidFill>
                <a:schemeClr val="bg1"/>
              </a:solidFill>
            </a:rPr>
            <a:t>Design data constraints</a:t>
          </a:r>
          <a:endParaRPr lang="en-US" sz="2800" dirty="0">
            <a:solidFill>
              <a:schemeClr val="bg1"/>
            </a:solidFill>
          </a:endParaRPr>
        </a:p>
      </dgm:t>
    </dgm:pt>
    <dgm:pt modelId="{4E7E283C-03CE-406E-BD65-5A729640F39F}" type="parTrans" cxnId="{44468882-3B1F-4BEE-BE2A-B321A06886A5}">
      <dgm:prSet/>
      <dgm:spPr/>
      <dgm:t>
        <a:bodyPr/>
        <a:lstStyle/>
        <a:p>
          <a:endParaRPr lang="en-US"/>
        </a:p>
      </dgm:t>
    </dgm:pt>
    <dgm:pt modelId="{8FBB6622-B290-4D37-94B3-A86959E690B4}" type="sibTrans" cxnId="{44468882-3B1F-4BEE-BE2A-B321A06886A5}">
      <dgm:prSet/>
      <dgm:spPr/>
      <dgm:t>
        <a:bodyPr/>
        <a:lstStyle/>
        <a:p>
          <a:endParaRPr lang="en-US"/>
        </a:p>
      </dgm:t>
    </dgm:pt>
    <dgm:pt modelId="{EEB22F21-0E8E-40FC-90AD-C74AA0E70418}">
      <dgm:prSet phldrT="[Text]"/>
      <dgm:spPr/>
      <dgm:t>
        <a:bodyPr/>
        <a:lstStyle/>
        <a:p>
          <a:r>
            <a:rPr lang="en-US" dirty="0"/>
            <a:t>Data type constraints</a:t>
          </a:r>
        </a:p>
      </dgm:t>
    </dgm:pt>
    <dgm:pt modelId="{E050084B-13D2-4F5E-866E-D0B1FBD4913B}" type="parTrans" cxnId="{532B4B2C-621C-41FB-9432-011C3616CB7A}">
      <dgm:prSet/>
      <dgm:spPr/>
      <dgm:t>
        <a:bodyPr/>
        <a:lstStyle/>
        <a:p>
          <a:endParaRPr lang="en-US"/>
        </a:p>
      </dgm:t>
    </dgm:pt>
    <dgm:pt modelId="{8131B533-B3DC-433E-96B2-17F51DC6B966}" type="sibTrans" cxnId="{532B4B2C-621C-41FB-9432-011C3616CB7A}">
      <dgm:prSet/>
      <dgm:spPr/>
      <dgm:t>
        <a:bodyPr/>
        <a:lstStyle/>
        <a:p>
          <a:endParaRPr lang="en-US"/>
        </a:p>
      </dgm:t>
    </dgm:pt>
    <dgm:pt modelId="{A57AC22D-B4C0-4B31-B443-0405F9494E09}">
      <dgm:prSet phldrT="[Text]"/>
      <dgm:spPr/>
      <dgm:t>
        <a:bodyPr/>
        <a:lstStyle/>
        <a:p>
          <a:r>
            <a:rPr lang="en-IN" b="1" dirty="0">
              <a:solidFill>
                <a:schemeClr val="bg1"/>
              </a:solidFill>
            </a:rPr>
            <a:t>Range constraints </a:t>
          </a:r>
          <a:endParaRPr lang="en-US" dirty="0">
            <a:solidFill>
              <a:schemeClr val="bg1"/>
            </a:solidFill>
          </a:endParaRPr>
        </a:p>
      </dgm:t>
    </dgm:pt>
    <dgm:pt modelId="{B7C7AC19-2B2F-45A9-A7DF-444B28DD0E17}" type="parTrans" cxnId="{79962FFE-3D30-4580-B06D-A0CA27A345E7}">
      <dgm:prSet/>
      <dgm:spPr/>
      <dgm:t>
        <a:bodyPr/>
        <a:lstStyle/>
        <a:p>
          <a:endParaRPr lang="en-US"/>
        </a:p>
      </dgm:t>
    </dgm:pt>
    <dgm:pt modelId="{AFC73D5B-9F5B-4712-B037-786F596CE312}" type="sibTrans" cxnId="{79962FFE-3D30-4580-B06D-A0CA27A345E7}">
      <dgm:prSet/>
      <dgm:spPr/>
      <dgm:t>
        <a:bodyPr/>
        <a:lstStyle/>
        <a:p>
          <a:endParaRPr lang="en-US"/>
        </a:p>
      </dgm:t>
    </dgm:pt>
    <dgm:pt modelId="{F03E8194-B3AF-44F3-BF14-D14C4FA516C6}">
      <dgm:prSet phldrT="[Text]"/>
      <dgm:spPr/>
      <dgm:t>
        <a:bodyPr/>
        <a:lstStyle/>
        <a:p>
          <a:r>
            <a:rPr lang="en-IN" b="1" dirty="0">
              <a:solidFill>
                <a:schemeClr val="bg1"/>
              </a:solidFill>
            </a:rPr>
            <a:t>Mandatory constraints</a:t>
          </a:r>
          <a:endParaRPr lang="en-US" dirty="0">
            <a:solidFill>
              <a:schemeClr val="bg1"/>
            </a:solidFill>
          </a:endParaRPr>
        </a:p>
      </dgm:t>
    </dgm:pt>
    <dgm:pt modelId="{A109F45F-1AFE-46A7-B7E2-AE492597F3AB}" type="parTrans" cxnId="{6AD849B3-7EC7-4B03-96E5-165D0E60677E}">
      <dgm:prSet/>
      <dgm:spPr/>
      <dgm:t>
        <a:bodyPr/>
        <a:lstStyle/>
        <a:p>
          <a:endParaRPr lang="en-US"/>
        </a:p>
      </dgm:t>
    </dgm:pt>
    <dgm:pt modelId="{FE349D32-F832-4B48-AC47-5647ABC5A084}" type="sibTrans" cxnId="{6AD849B3-7EC7-4B03-96E5-165D0E60677E}">
      <dgm:prSet/>
      <dgm:spPr/>
      <dgm:t>
        <a:bodyPr/>
        <a:lstStyle/>
        <a:p>
          <a:endParaRPr lang="en-US"/>
        </a:p>
      </dgm:t>
    </dgm:pt>
    <dgm:pt modelId="{D629A400-B61D-4E6F-9D72-CDA9A6F62CB9}">
      <dgm:prSet/>
      <dgm:spPr/>
      <dgm:t>
        <a:bodyPr/>
        <a:lstStyle/>
        <a:p>
          <a:endParaRPr lang="en-IN"/>
        </a:p>
      </dgm:t>
    </dgm:pt>
    <dgm:pt modelId="{C88618DF-E6D8-4F8A-9734-190869DF6935}" type="parTrans" cxnId="{1E4BCB0C-21E5-4FDC-9009-DF350D2F4739}">
      <dgm:prSet/>
      <dgm:spPr/>
      <dgm:t>
        <a:bodyPr/>
        <a:lstStyle/>
        <a:p>
          <a:endParaRPr lang="en-US"/>
        </a:p>
      </dgm:t>
    </dgm:pt>
    <dgm:pt modelId="{0524ADFB-4FDD-4113-9E80-16F7255D87AE}" type="sibTrans" cxnId="{1E4BCB0C-21E5-4FDC-9009-DF350D2F4739}">
      <dgm:prSet/>
      <dgm:spPr/>
      <dgm:t>
        <a:bodyPr/>
        <a:lstStyle/>
        <a:p>
          <a:endParaRPr lang="en-US"/>
        </a:p>
      </dgm:t>
    </dgm:pt>
    <dgm:pt modelId="{3E7C9B6D-06AA-4FCA-8160-94200E509731}">
      <dgm:prSet/>
      <dgm:spPr/>
      <dgm:t>
        <a:bodyPr/>
        <a:lstStyle/>
        <a:p>
          <a:endParaRPr lang="en-US"/>
        </a:p>
      </dgm:t>
    </dgm:pt>
    <dgm:pt modelId="{E8BE2E43-EE59-4B98-909D-F943C550042D}" type="parTrans" cxnId="{3172D038-4EDA-4765-A7D5-122843683486}">
      <dgm:prSet/>
      <dgm:spPr/>
      <dgm:t>
        <a:bodyPr/>
        <a:lstStyle/>
        <a:p>
          <a:endParaRPr lang="en-US"/>
        </a:p>
      </dgm:t>
    </dgm:pt>
    <dgm:pt modelId="{E814ACA3-0A39-4A76-B1B4-28D89529252D}" type="sibTrans" cxnId="{3172D038-4EDA-4765-A7D5-122843683486}">
      <dgm:prSet/>
      <dgm:spPr/>
      <dgm:t>
        <a:bodyPr/>
        <a:lstStyle/>
        <a:p>
          <a:endParaRPr lang="en-US"/>
        </a:p>
      </dgm:t>
    </dgm:pt>
    <dgm:pt modelId="{054A81B0-6557-4AE2-9AED-7336AE13E8B5}">
      <dgm:prSet/>
      <dgm:spPr/>
      <dgm:t>
        <a:bodyPr/>
        <a:lstStyle/>
        <a:p>
          <a:endParaRPr lang="en-IN"/>
        </a:p>
      </dgm:t>
    </dgm:pt>
    <dgm:pt modelId="{56FBCC9B-F70D-444C-8A51-61F4AB80F3CE}" type="parTrans" cxnId="{7C0AA8A8-B4BA-4E76-ACED-5D4FAB664B65}">
      <dgm:prSet/>
      <dgm:spPr/>
      <dgm:t>
        <a:bodyPr/>
        <a:lstStyle/>
        <a:p>
          <a:endParaRPr lang="en-US"/>
        </a:p>
      </dgm:t>
    </dgm:pt>
    <dgm:pt modelId="{555A905C-D905-485B-8D4B-C682235B31C0}" type="sibTrans" cxnId="{7C0AA8A8-B4BA-4E76-ACED-5D4FAB664B65}">
      <dgm:prSet/>
      <dgm:spPr/>
      <dgm:t>
        <a:bodyPr/>
        <a:lstStyle/>
        <a:p>
          <a:endParaRPr lang="en-US"/>
        </a:p>
      </dgm:t>
    </dgm:pt>
    <dgm:pt modelId="{FD1FC6EE-FAA8-46A7-979C-36CB9BF640D8}">
      <dgm:prSet/>
      <dgm:spPr/>
      <dgm:t>
        <a:bodyPr/>
        <a:lstStyle/>
        <a:p>
          <a:endParaRPr lang="en-US"/>
        </a:p>
      </dgm:t>
    </dgm:pt>
    <dgm:pt modelId="{E0A629C2-EF7F-46E5-8358-4D40A5CB57B2}" type="parTrans" cxnId="{B51E76BB-AE92-4232-BD37-4AF7FB8F477D}">
      <dgm:prSet/>
      <dgm:spPr/>
      <dgm:t>
        <a:bodyPr/>
        <a:lstStyle/>
        <a:p>
          <a:endParaRPr lang="en-US"/>
        </a:p>
      </dgm:t>
    </dgm:pt>
    <dgm:pt modelId="{FF5E7207-976F-4B45-B846-F985CF22CA0C}" type="sibTrans" cxnId="{B51E76BB-AE92-4232-BD37-4AF7FB8F477D}">
      <dgm:prSet/>
      <dgm:spPr/>
      <dgm:t>
        <a:bodyPr/>
        <a:lstStyle/>
        <a:p>
          <a:endParaRPr lang="en-US"/>
        </a:p>
      </dgm:t>
    </dgm:pt>
    <dgm:pt modelId="{5F1B651E-F7E6-474C-8547-03533428A5E4}">
      <dgm:prSet/>
      <dgm:spPr/>
      <dgm:t>
        <a:bodyPr/>
        <a:lstStyle/>
        <a:p>
          <a:endParaRPr lang="en-IN"/>
        </a:p>
      </dgm:t>
    </dgm:pt>
    <dgm:pt modelId="{A2F73068-8069-4609-A36F-956773137780}" type="parTrans" cxnId="{1FA7A984-1399-4285-A989-1BE31BA9CD94}">
      <dgm:prSet/>
      <dgm:spPr/>
      <dgm:t>
        <a:bodyPr/>
        <a:lstStyle/>
        <a:p>
          <a:endParaRPr lang="en-US"/>
        </a:p>
      </dgm:t>
    </dgm:pt>
    <dgm:pt modelId="{1FED1825-4C18-4E35-A74B-4C9EAE00D48E}" type="sibTrans" cxnId="{1FA7A984-1399-4285-A989-1BE31BA9CD94}">
      <dgm:prSet/>
      <dgm:spPr/>
      <dgm:t>
        <a:bodyPr/>
        <a:lstStyle/>
        <a:p>
          <a:endParaRPr lang="en-US"/>
        </a:p>
      </dgm:t>
    </dgm:pt>
    <dgm:pt modelId="{35A6023D-8590-4A2D-9992-54C5B02B6D97}">
      <dgm:prSet/>
      <dgm:spPr/>
      <dgm:t>
        <a:bodyPr/>
        <a:lstStyle/>
        <a:p>
          <a:endParaRPr lang="en-IN"/>
        </a:p>
      </dgm:t>
    </dgm:pt>
    <dgm:pt modelId="{887543F7-7767-408D-83ED-D68E54B0A173}" type="parTrans" cxnId="{DB1FB1F5-6100-4D2A-892F-5180620D7765}">
      <dgm:prSet/>
      <dgm:spPr/>
      <dgm:t>
        <a:bodyPr/>
        <a:lstStyle/>
        <a:p>
          <a:endParaRPr lang="en-US"/>
        </a:p>
      </dgm:t>
    </dgm:pt>
    <dgm:pt modelId="{992E5F10-CF28-40AD-A28B-BC8E2FFB217B}" type="sibTrans" cxnId="{DB1FB1F5-6100-4D2A-892F-5180620D7765}">
      <dgm:prSet/>
      <dgm:spPr/>
      <dgm:t>
        <a:bodyPr/>
        <a:lstStyle/>
        <a:p>
          <a:endParaRPr lang="en-US"/>
        </a:p>
      </dgm:t>
    </dgm:pt>
    <dgm:pt modelId="{65B1AD10-8F5C-47EF-87D2-16DF2E708C5F}">
      <dgm:prSet/>
      <dgm:spPr/>
      <dgm:t>
        <a:bodyPr/>
        <a:lstStyle/>
        <a:p>
          <a:endParaRPr lang="en-IN"/>
        </a:p>
      </dgm:t>
    </dgm:pt>
    <dgm:pt modelId="{3A5973BC-912F-4123-80B3-3CBE87C8886B}" type="parTrans" cxnId="{5C6FA373-6D0E-425D-8C82-1CDE1691681E}">
      <dgm:prSet/>
      <dgm:spPr/>
      <dgm:t>
        <a:bodyPr/>
        <a:lstStyle/>
        <a:p>
          <a:endParaRPr lang="en-US"/>
        </a:p>
      </dgm:t>
    </dgm:pt>
    <dgm:pt modelId="{F4CF9C09-84F3-4BE0-910C-D51347C73B6B}" type="sibTrans" cxnId="{5C6FA373-6D0E-425D-8C82-1CDE1691681E}">
      <dgm:prSet/>
      <dgm:spPr/>
      <dgm:t>
        <a:bodyPr/>
        <a:lstStyle/>
        <a:p>
          <a:endParaRPr lang="en-US"/>
        </a:p>
      </dgm:t>
    </dgm:pt>
    <dgm:pt modelId="{1501E5AE-6FF1-4C70-8B11-CE9225852579}">
      <dgm:prSet/>
      <dgm:spPr/>
      <dgm:t>
        <a:bodyPr/>
        <a:lstStyle/>
        <a:p>
          <a:endParaRPr lang="en-IN"/>
        </a:p>
      </dgm:t>
    </dgm:pt>
    <dgm:pt modelId="{364760AD-2B76-41CA-AFBE-A53EF425FBC2}" type="parTrans" cxnId="{2E9FD71C-F4EC-4205-B711-997FBF9565F6}">
      <dgm:prSet/>
      <dgm:spPr/>
      <dgm:t>
        <a:bodyPr/>
        <a:lstStyle/>
        <a:p>
          <a:endParaRPr lang="en-US"/>
        </a:p>
      </dgm:t>
    </dgm:pt>
    <dgm:pt modelId="{7375C3C3-A76F-495C-AB6C-55133B8069DC}" type="sibTrans" cxnId="{2E9FD71C-F4EC-4205-B711-997FBF9565F6}">
      <dgm:prSet/>
      <dgm:spPr/>
      <dgm:t>
        <a:bodyPr/>
        <a:lstStyle/>
        <a:p>
          <a:endParaRPr lang="en-US"/>
        </a:p>
      </dgm:t>
    </dgm:pt>
    <dgm:pt modelId="{667E08E6-2A94-4CD6-8097-A108087A04BA}">
      <dgm:prSet/>
      <dgm:spPr/>
      <dgm:t>
        <a:bodyPr/>
        <a:lstStyle/>
        <a:p>
          <a:endParaRPr lang="en-IN"/>
        </a:p>
      </dgm:t>
    </dgm:pt>
    <dgm:pt modelId="{F07EF7D2-D79C-4C68-A61B-21ADAE25DB19}" type="parTrans" cxnId="{408A5264-C851-4F36-9D83-AAA88A968AD6}">
      <dgm:prSet/>
      <dgm:spPr/>
      <dgm:t>
        <a:bodyPr/>
        <a:lstStyle/>
        <a:p>
          <a:endParaRPr lang="en-US"/>
        </a:p>
      </dgm:t>
    </dgm:pt>
    <dgm:pt modelId="{40DD46D5-D3A9-428C-B27C-DA8092DC6622}" type="sibTrans" cxnId="{408A5264-C851-4F36-9D83-AAA88A968AD6}">
      <dgm:prSet/>
      <dgm:spPr/>
      <dgm:t>
        <a:bodyPr/>
        <a:lstStyle/>
        <a:p>
          <a:endParaRPr lang="en-US"/>
        </a:p>
      </dgm:t>
    </dgm:pt>
    <dgm:pt modelId="{95513C17-09C5-4907-8780-3AEE6506ABA3}">
      <dgm:prSet/>
      <dgm:spPr/>
      <dgm:t>
        <a:bodyPr/>
        <a:lstStyle/>
        <a:p>
          <a:endParaRPr lang="en-IN"/>
        </a:p>
      </dgm:t>
    </dgm:pt>
    <dgm:pt modelId="{A37827CC-7B10-4311-A07F-6BC8780325C7}" type="parTrans" cxnId="{E9BACB9F-1CB4-4B5E-9523-7546270EBBB1}">
      <dgm:prSet/>
      <dgm:spPr/>
      <dgm:t>
        <a:bodyPr/>
        <a:lstStyle/>
        <a:p>
          <a:endParaRPr lang="en-US"/>
        </a:p>
      </dgm:t>
    </dgm:pt>
    <dgm:pt modelId="{A7321E30-ACB4-4F97-97C4-E5CE1D0B4DFD}" type="sibTrans" cxnId="{E9BACB9F-1CB4-4B5E-9523-7546270EBBB1}">
      <dgm:prSet/>
      <dgm:spPr/>
      <dgm:t>
        <a:bodyPr/>
        <a:lstStyle/>
        <a:p>
          <a:endParaRPr lang="en-US"/>
        </a:p>
      </dgm:t>
    </dgm:pt>
    <dgm:pt modelId="{CE7C16B1-07C3-4F2C-B349-03A9865AA623}">
      <dgm:prSet/>
      <dgm:spPr/>
      <dgm:t>
        <a:bodyPr/>
        <a:lstStyle/>
        <a:p>
          <a:endParaRPr lang="en-IN"/>
        </a:p>
      </dgm:t>
    </dgm:pt>
    <dgm:pt modelId="{9087B003-70E5-4AE3-95CB-ADE91F42455B}" type="parTrans" cxnId="{963C073B-9C4C-4056-B6F0-FE2D19B55340}">
      <dgm:prSet/>
      <dgm:spPr/>
      <dgm:t>
        <a:bodyPr/>
        <a:lstStyle/>
        <a:p>
          <a:endParaRPr lang="en-US"/>
        </a:p>
      </dgm:t>
    </dgm:pt>
    <dgm:pt modelId="{E1B21EF6-0FE1-4723-8786-8FC58E7E8532}" type="sibTrans" cxnId="{963C073B-9C4C-4056-B6F0-FE2D19B55340}">
      <dgm:prSet/>
      <dgm:spPr/>
      <dgm:t>
        <a:bodyPr/>
        <a:lstStyle/>
        <a:p>
          <a:endParaRPr lang="en-US"/>
        </a:p>
      </dgm:t>
    </dgm:pt>
    <dgm:pt modelId="{3C0A0011-6A6E-4948-9A62-A3B946331480}">
      <dgm:prSet/>
      <dgm:spPr/>
      <dgm:t>
        <a:bodyPr/>
        <a:lstStyle/>
        <a:p>
          <a:endParaRPr lang="en-IN"/>
        </a:p>
      </dgm:t>
    </dgm:pt>
    <dgm:pt modelId="{FCA1AFFE-1727-47DC-BF87-2A5A7504F618}" type="parTrans" cxnId="{F69B68D5-8BD9-49C1-B9EC-55B159376E7E}">
      <dgm:prSet/>
      <dgm:spPr/>
      <dgm:t>
        <a:bodyPr/>
        <a:lstStyle/>
        <a:p>
          <a:endParaRPr lang="en-US"/>
        </a:p>
      </dgm:t>
    </dgm:pt>
    <dgm:pt modelId="{8BF3BC92-BA50-4DD1-880F-41EC0F5A1AE2}" type="sibTrans" cxnId="{F69B68D5-8BD9-49C1-B9EC-55B159376E7E}">
      <dgm:prSet/>
      <dgm:spPr/>
      <dgm:t>
        <a:bodyPr/>
        <a:lstStyle/>
        <a:p>
          <a:endParaRPr lang="en-US"/>
        </a:p>
      </dgm:t>
    </dgm:pt>
    <dgm:pt modelId="{02DCF702-6793-48BE-9C33-8DD49E669AB7}">
      <dgm:prSet/>
      <dgm:spPr/>
      <dgm:t>
        <a:bodyPr/>
        <a:lstStyle/>
        <a:p>
          <a:endParaRPr lang="en-IN"/>
        </a:p>
      </dgm:t>
    </dgm:pt>
    <dgm:pt modelId="{08351B3F-609E-4970-B032-39E54195F6A2}" type="parTrans" cxnId="{0A6E9307-E472-41A2-A01E-76ABD418C3D0}">
      <dgm:prSet/>
      <dgm:spPr/>
      <dgm:t>
        <a:bodyPr/>
        <a:lstStyle/>
        <a:p>
          <a:endParaRPr lang="en-US"/>
        </a:p>
      </dgm:t>
    </dgm:pt>
    <dgm:pt modelId="{AC364777-F739-485B-BAB5-86C63E048DD5}" type="sibTrans" cxnId="{0A6E9307-E472-41A2-A01E-76ABD418C3D0}">
      <dgm:prSet/>
      <dgm:spPr/>
      <dgm:t>
        <a:bodyPr/>
        <a:lstStyle/>
        <a:p>
          <a:endParaRPr lang="en-US"/>
        </a:p>
      </dgm:t>
    </dgm:pt>
    <dgm:pt modelId="{C48E6D7C-52AC-4492-ADB3-284BC828445E}">
      <dgm:prSet/>
      <dgm:spPr/>
      <dgm:t>
        <a:bodyPr/>
        <a:lstStyle/>
        <a:p>
          <a:endParaRPr lang="en-US"/>
        </a:p>
      </dgm:t>
    </dgm:pt>
    <dgm:pt modelId="{07589ECC-D827-4C1C-BF47-3615348C8363}" type="parTrans" cxnId="{9C51CCE1-BE17-4728-AA18-BFC0FF54E957}">
      <dgm:prSet/>
      <dgm:spPr/>
      <dgm:t>
        <a:bodyPr/>
        <a:lstStyle/>
        <a:p>
          <a:endParaRPr lang="en-US"/>
        </a:p>
      </dgm:t>
    </dgm:pt>
    <dgm:pt modelId="{E3962C45-42CF-4C18-A029-7D1EAE32556D}" type="sibTrans" cxnId="{9C51CCE1-BE17-4728-AA18-BFC0FF54E957}">
      <dgm:prSet/>
      <dgm:spPr/>
      <dgm:t>
        <a:bodyPr/>
        <a:lstStyle/>
        <a:p>
          <a:endParaRPr lang="en-US"/>
        </a:p>
      </dgm:t>
    </dgm:pt>
    <dgm:pt modelId="{8791E4F4-B8EA-425D-A498-BE78B5D7DDF1}">
      <dgm:prSet/>
      <dgm:spPr/>
      <dgm:t>
        <a:bodyPr/>
        <a:lstStyle/>
        <a:p>
          <a:endParaRPr lang="en-IN"/>
        </a:p>
      </dgm:t>
    </dgm:pt>
    <dgm:pt modelId="{EDA304C1-6F46-489C-A5F7-23DF46FF8D02}" type="parTrans" cxnId="{49DDB2C1-417B-4052-AA4C-B767F52720B2}">
      <dgm:prSet/>
      <dgm:spPr/>
      <dgm:t>
        <a:bodyPr/>
        <a:lstStyle/>
        <a:p>
          <a:endParaRPr lang="en-US"/>
        </a:p>
      </dgm:t>
    </dgm:pt>
    <dgm:pt modelId="{B3502F8B-BBEA-44B1-A9E6-A04D500D712F}" type="sibTrans" cxnId="{49DDB2C1-417B-4052-AA4C-B767F52720B2}">
      <dgm:prSet/>
      <dgm:spPr/>
      <dgm:t>
        <a:bodyPr/>
        <a:lstStyle/>
        <a:p>
          <a:endParaRPr lang="en-US"/>
        </a:p>
      </dgm:t>
    </dgm:pt>
    <dgm:pt modelId="{DD520021-60C2-4DAC-857C-E0A8603D9893}">
      <dgm:prSet phldrT="[Text]"/>
      <dgm:spPr/>
      <dgm:t>
        <a:bodyPr/>
        <a:lstStyle/>
        <a:p>
          <a:r>
            <a:rPr lang="en-IN" b="1" dirty="0">
              <a:solidFill>
                <a:schemeClr val="bg1"/>
              </a:solidFill>
            </a:rPr>
            <a:t>Unique constraints</a:t>
          </a:r>
          <a:endParaRPr lang="en-US" dirty="0">
            <a:solidFill>
              <a:schemeClr val="bg1"/>
            </a:solidFill>
          </a:endParaRPr>
        </a:p>
      </dgm:t>
    </dgm:pt>
    <dgm:pt modelId="{D143D0F0-8CD2-431C-A751-8AC597DD56D0}" type="parTrans" cxnId="{E68C075F-D41E-40DE-8AF9-F48FCAD64A49}">
      <dgm:prSet/>
      <dgm:spPr/>
      <dgm:t>
        <a:bodyPr/>
        <a:lstStyle/>
        <a:p>
          <a:endParaRPr lang="en-US"/>
        </a:p>
      </dgm:t>
    </dgm:pt>
    <dgm:pt modelId="{E93045AC-908D-475A-A728-ACBD413C738E}" type="sibTrans" cxnId="{E68C075F-D41E-40DE-8AF9-F48FCAD64A49}">
      <dgm:prSet/>
      <dgm:spPr/>
      <dgm:t>
        <a:bodyPr/>
        <a:lstStyle/>
        <a:p>
          <a:endParaRPr lang="en-US"/>
        </a:p>
      </dgm:t>
    </dgm:pt>
    <dgm:pt modelId="{0B50A598-F5DD-4FA9-B81C-E0635BA7723D}">
      <dgm:prSet phldrT="[Text]"/>
      <dgm:spPr/>
      <dgm:t>
        <a:bodyPr/>
        <a:lstStyle/>
        <a:p>
          <a:r>
            <a:rPr lang="en-IN" b="1" dirty="0">
              <a:solidFill>
                <a:schemeClr val="bg1"/>
              </a:solidFill>
            </a:rPr>
            <a:t>List of values constraints</a:t>
          </a:r>
          <a:endParaRPr lang="en-US" dirty="0">
            <a:solidFill>
              <a:schemeClr val="bg1"/>
            </a:solidFill>
          </a:endParaRPr>
        </a:p>
      </dgm:t>
    </dgm:pt>
    <dgm:pt modelId="{DA9E8760-657F-4C7F-8D2B-72110368FCBF}" type="parTrans" cxnId="{520B677E-5536-4CE3-8ABE-8DE70A722117}">
      <dgm:prSet/>
      <dgm:spPr/>
      <dgm:t>
        <a:bodyPr/>
        <a:lstStyle/>
        <a:p>
          <a:endParaRPr lang="en-US"/>
        </a:p>
      </dgm:t>
    </dgm:pt>
    <dgm:pt modelId="{4A1FC1BC-880D-44B3-A525-D30C5A30BB23}" type="sibTrans" cxnId="{520B677E-5536-4CE3-8ABE-8DE70A722117}">
      <dgm:prSet/>
      <dgm:spPr/>
      <dgm:t>
        <a:bodyPr/>
        <a:lstStyle/>
        <a:p>
          <a:endParaRPr lang="en-US"/>
        </a:p>
      </dgm:t>
    </dgm:pt>
    <dgm:pt modelId="{25EB94A6-C3FE-4699-8928-E48DE1D40681}">
      <dgm:prSet phldrT="[Text]"/>
      <dgm:spPr/>
      <dgm:t>
        <a:bodyPr/>
        <a:lstStyle/>
        <a:p>
          <a:r>
            <a:rPr lang="en-IN" b="1" dirty="0">
              <a:solidFill>
                <a:schemeClr val="bg1"/>
              </a:solidFill>
            </a:rPr>
            <a:t>Regular expression patterns constraint</a:t>
          </a:r>
          <a:endParaRPr lang="en-US" dirty="0">
            <a:solidFill>
              <a:schemeClr val="bg1"/>
            </a:solidFill>
          </a:endParaRPr>
        </a:p>
      </dgm:t>
    </dgm:pt>
    <dgm:pt modelId="{76441ABA-949E-4053-A0FB-5C1796D2E94F}" type="parTrans" cxnId="{4A180DB4-7733-4E8A-A6BA-591F67BAFF11}">
      <dgm:prSet/>
      <dgm:spPr/>
      <dgm:t>
        <a:bodyPr/>
        <a:lstStyle/>
        <a:p>
          <a:endParaRPr lang="en-US"/>
        </a:p>
      </dgm:t>
    </dgm:pt>
    <dgm:pt modelId="{3C260055-1017-4000-A26A-01C10E7E593E}" type="sibTrans" cxnId="{4A180DB4-7733-4E8A-A6BA-591F67BAFF11}">
      <dgm:prSet/>
      <dgm:spPr/>
      <dgm:t>
        <a:bodyPr/>
        <a:lstStyle/>
        <a:p>
          <a:endParaRPr lang="en-US"/>
        </a:p>
      </dgm:t>
    </dgm:pt>
    <dgm:pt modelId="{EAF05541-39EE-45BE-A487-00B623411CAD}">
      <dgm:prSet phldrT="[Text]"/>
      <dgm:spPr/>
      <dgm:t>
        <a:bodyPr/>
        <a:lstStyle/>
        <a:p>
          <a:r>
            <a:rPr lang="en-IN" b="1" dirty="0">
              <a:solidFill>
                <a:schemeClr val="bg1"/>
              </a:solidFill>
            </a:rPr>
            <a:t>Cross validation of multiple fields constraints  </a:t>
          </a:r>
          <a:endParaRPr lang="en-US" dirty="0">
            <a:solidFill>
              <a:schemeClr val="bg1"/>
            </a:solidFill>
          </a:endParaRPr>
        </a:p>
      </dgm:t>
    </dgm:pt>
    <dgm:pt modelId="{CD884F4E-EB7D-4C6E-8167-F10C4F607341}" type="parTrans" cxnId="{CF3CCEC5-E9EC-4FE6-B6EE-B86DE5A70905}">
      <dgm:prSet/>
      <dgm:spPr/>
      <dgm:t>
        <a:bodyPr/>
        <a:lstStyle/>
        <a:p>
          <a:endParaRPr lang="en-US"/>
        </a:p>
      </dgm:t>
    </dgm:pt>
    <dgm:pt modelId="{B9885581-2015-46DB-AEC9-73AD9AFC9C48}" type="sibTrans" cxnId="{CF3CCEC5-E9EC-4FE6-B6EE-B86DE5A70905}">
      <dgm:prSet/>
      <dgm:spPr/>
      <dgm:t>
        <a:bodyPr/>
        <a:lstStyle/>
        <a:p>
          <a:endParaRPr lang="en-US"/>
        </a:p>
      </dgm:t>
    </dgm:pt>
    <dgm:pt modelId="{3AF4D74E-0553-4BD1-A4E5-1F1208930196}" type="pres">
      <dgm:prSet presAssocID="{801B0469-AC71-4B62-B285-56FFF1AAE4AC}" presName="composite" presStyleCnt="0">
        <dgm:presLayoutVars>
          <dgm:chMax val="1"/>
          <dgm:dir/>
          <dgm:resizeHandles val="exact"/>
        </dgm:presLayoutVars>
      </dgm:prSet>
      <dgm:spPr/>
    </dgm:pt>
    <dgm:pt modelId="{86CBF4EF-B8B9-4B62-831E-54E4AD794A90}" type="pres">
      <dgm:prSet presAssocID="{B722A85E-FB9F-43DF-9ACF-03405711F5DF}" presName="roof" presStyleLbl="dkBgShp" presStyleIdx="0" presStyleCnt="2" custLinFactNeighborX="-11274"/>
      <dgm:spPr/>
    </dgm:pt>
    <dgm:pt modelId="{220DE6FE-D662-4B56-B956-88FCB41B8AB1}" type="pres">
      <dgm:prSet presAssocID="{B722A85E-FB9F-43DF-9ACF-03405711F5DF}" presName="pillars" presStyleCnt="0"/>
      <dgm:spPr/>
    </dgm:pt>
    <dgm:pt modelId="{25DA54F0-42DF-4E82-AAE2-9FC8D396F54B}" type="pres">
      <dgm:prSet presAssocID="{B722A85E-FB9F-43DF-9ACF-03405711F5DF}" presName="pillar1" presStyleLbl="node1" presStyleIdx="0" presStyleCnt="7">
        <dgm:presLayoutVars>
          <dgm:bulletEnabled val="1"/>
        </dgm:presLayoutVars>
      </dgm:prSet>
      <dgm:spPr/>
    </dgm:pt>
    <dgm:pt modelId="{66AEFB6A-606F-4EBB-8683-B4803F6A5AF4}" type="pres">
      <dgm:prSet presAssocID="{A57AC22D-B4C0-4B31-B443-0405F9494E09}" presName="pillarX" presStyleLbl="node1" presStyleIdx="1" presStyleCnt="7">
        <dgm:presLayoutVars>
          <dgm:bulletEnabled val="1"/>
        </dgm:presLayoutVars>
      </dgm:prSet>
      <dgm:spPr/>
    </dgm:pt>
    <dgm:pt modelId="{0ECFE209-C1AD-4228-8FBA-3E5A3530D5C4}" type="pres">
      <dgm:prSet presAssocID="{F03E8194-B3AF-44F3-BF14-D14C4FA516C6}" presName="pillarX" presStyleLbl="node1" presStyleIdx="2" presStyleCnt="7">
        <dgm:presLayoutVars>
          <dgm:bulletEnabled val="1"/>
        </dgm:presLayoutVars>
      </dgm:prSet>
      <dgm:spPr/>
    </dgm:pt>
    <dgm:pt modelId="{A39D2052-2CE6-4F54-80E8-35C3012D7FC4}" type="pres">
      <dgm:prSet presAssocID="{DD520021-60C2-4DAC-857C-E0A8603D9893}" presName="pillarX" presStyleLbl="node1" presStyleIdx="3" presStyleCnt="7">
        <dgm:presLayoutVars>
          <dgm:bulletEnabled val="1"/>
        </dgm:presLayoutVars>
      </dgm:prSet>
      <dgm:spPr/>
    </dgm:pt>
    <dgm:pt modelId="{E1015692-5242-4798-8A35-62099F65BBB3}" type="pres">
      <dgm:prSet presAssocID="{0B50A598-F5DD-4FA9-B81C-E0635BA7723D}" presName="pillarX" presStyleLbl="node1" presStyleIdx="4" presStyleCnt="7">
        <dgm:presLayoutVars>
          <dgm:bulletEnabled val="1"/>
        </dgm:presLayoutVars>
      </dgm:prSet>
      <dgm:spPr/>
    </dgm:pt>
    <dgm:pt modelId="{16B9CD5E-82B3-4042-9543-7715748DB4A4}" type="pres">
      <dgm:prSet presAssocID="{25EB94A6-C3FE-4699-8928-E48DE1D40681}" presName="pillarX" presStyleLbl="node1" presStyleIdx="5" presStyleCnt="7">
        <dgm:presLayoutVars>
          <dgm:bulletEnabled val="1"/>
        </dgm:presLayoutVars>
      </dgm:prSet>
      <dgm:spPr/>
    </dgm:pt>
    <dgm:pt modelId="{3234CBC4-55EB-4B5B-9498-137584792236}" type="pres">
      <dgm:prSet presAssocID="{EAF05541-39EE-45BE-A487-00B623411CAD}" presName="pillarX" presStyleLbl="node1" presStyleIdx="6" presStyleCnt="7">
        <dgm:presLayoutVars>
          <dgm:bulletEnabled val="1"/>
        </dgm:presLayoutVars>
      </dgm:prSet>
      <dgm:spPr/>
    </dgm:pt>
    <dgm:pt modelId="{76246402-287D-445B-B6AB-11125CA53BFE}" type="pres">
      <dgm:prSet presAssocID="{B722A85E-FB9F-43DF-9ACF-03405711F5DF}" presName="base" presStyleLbl="dkBgShp" presStyleIdx="1" presStyleCnt="2"/>
      <dgm:spPr/>
    </dgm:pt>
  </dgm:ptLst>
  <dgm:cxnLst>
    <dgm:cxn modelId="{0A6E9307-E472-41A2-A01E-76ABD418C3D0}" srcId="{801B0469-AC71-4B62-B285-56FFF1AAE4AC}" destId="{02DCF702-6793-48BE-9C33-8DD49E669AB7}" srcOrd="13" destOrd="0" parTransId="{08351B3F-609E-4970-B032-39E54195F6A2}" sibTransId="{AC364777-F739-485B-BAB5-86C63E048DD5}"/>
    <dgm:cxn modelId="{1E4BCB0C-21E5-4FDC-9009-DF350D2F4739}" srcId="{801B0469-AC71-4B62-B285-56FFF1AAE4AC}" destId="{D629A400-B61D-4E6F-9D72-CDA9A6F62CB9}" srcOrd="1" destOrd="0" parTransId="{C88618DF-E6D8-4F8A-9734-190869DF6935}" sibTransId="{0524ADFB-4FDD-4113-9E80-16F7255D87AE}"/>
    <dgm:cxn modelId="{816E2D0E-1971-4886-9017-CB756A4FC87C}" type="presOf" srcId="{0B50A598-F5DD-4FA9-B81C-E0635BA7723D}" destId="{E1015692-5242-4798-8A35-62099F65BBB3}" srcOrd="0" destOrd="0" presId="urn:microsoft.com/office/officeart/2005/8/layout/hList3"/>
    <dgm:cxn modelId="{2E9FD71C-F4EC-4205-B711-997FBF9565F6}" srcId="{801B0469-AC71-4B62-B285-56FFF1AAE4AC}" destId="{1501E5AE-6FF1-4C70-8B11-CE9225852579}" srcOrd="8" destOrd="0" parTransId="{364760AD-2B76-41CA-AFBE-A53EF425FBC2}" sibTransId="{7375C3C3-A76F-495C-AB6C-55133B8069DC}"/>
    <dgm:cxn modelId="{4EBC7422-C16D-4145-B791-3502588BC9A5}" type="presOf" srcId="{801B0469-AC71-4B62-B285-56FFF1AAE4AC}" destId="{3AF4D74E-0553-4BD1-A4E5-1F1208930196}" srcOrd="0" destOrd="0" presId="urn:microsoft.com/office/officeart/2005/8/layout/hList3"/>
    <dgm:cxn modelId="{532B4B2C-621C-41FB-9432-011C3616CB7A}" srcId="{B722A85E-FB9F-43DF-9ACF-03405711F5DF}" destId="{EEB22F21-0E8E-40FC-90AD-C74AA0E70418}" srcOrd="0" destOrd="0" parTransId="{E050084B-13D2-4F5E-866E-D0B1FBD4913B}" sibTransId="{8131B533-B3DC-433E-96B2-17F51DC6B966}"/>
    <dgm:cxn modelId="{3172D038-4EDA-4765-A7D5-122843683486}" srcId="{801B0469-AC71-4B62-B285-56FFF1AAE4AC}" destId="{3E7C9B6D-06AA-4FCA-8160-94200E509731}" srcOrd="2" destOrd="0" parTransId="{E8BE2E43-EE59-4B98-909D-F943C550042D}" sibTransId="{E814ACA3-0A39-4A76-B1B4-28D89529252D}"/>
    <dgm:cxn modelId="{963C073B-9C4C-4056-B6F0-FE2D19B55340}" srcId="{801B0469-AC71-4B62-B285-56FFF1AAE4AC}" destId="{CE7C16B1-07C3-4F2C-B349-03A9865AA623}" srcOrd="11" destOrd="0" parTransId="{9087B003-70E5-4AE3-95CB-ADE91F42455B}" sibTransId="{E1B21EF6-0FE1-4723-8786-8FC58E7E8532}"/>
    <dgm:cxn modelId="{E68C075F-D41E-40DE-8AF9-F48FCAD64A49}" srcId="{B722A85E-FB9F-43DF-9ACF-03405711F5DF}" destId="{DD520021-60C2-4DAC-857C-E0A8603D9893}" srcOrd="3" destOrd="0" parTransId="{D143D0F0-8CD2-431C-A751-8AC597DD56D0}" sibTransId="{E93045AC-908D-475A-A728-ACBD413C738E}"/>
    <dgm:cxn modelId="{408A5264-C851-4F36-9D83-AAA88A968AD6}" srcId="{801B0469-AC71-4B62-B285-56FFF1AAE4AC}" destId="{667E08E6-2A94-4CD6-8097-A108087A04BA}" srcOrd="9" destOrd="0" parTransId="{F07EF7D2-D79C-4C68-A61B-21ADAE25DB19}" sibTransId="{40DD46D5-D3A9-428C-B27C-DA8092DC6622}"/>
    <dgm:cxn modelId="{C62FA646-9D10-4404-B039-81A955CFA99B}" type="presOf" srcId="{EAF05541-39EE-45BE-A487-00B623411CAD}" destId="{3234CBC4-55EB-4B5B-9498-137584792236}" srcOrd="0" destOrd="0" presId="urn:microsoft.com/office/officeart/2005/8/layout/hList3"/>
    <dgm:cxn modelId="{62A2356C-3E0D-4F70-B68F-E2C49CC4596F}" type="presOf" srcId="{F03E8194-B3AF-44F3-BF14-D14C4FA516C6}" destId="{0ECFE209-C1AD-4228-8FBA-3E5A3530D5C4}" srcOrd="0" destOrd="0" presId="urn:microsoft.com/office/officeart/2005/8/layout/hList3"/>
    <dgm:cxn modelId="{5C6FA373-6D0E-425D-8C82-1CDE1691681E}" srcId="{801B0469-AC71-4B62-B285-56FFF1AAE4AC}" destId="{65B1AD10-8F5C-47EF-87D2-16DF2E708C5F}" srcOrd="7" destOrd="0" parTransId="{3A5973BC-912F-4123-80B3-3CBE87C8886B}" sibTransId="{F4CF9C09-84F3-4BE0-910C-D51347C73B6B}"/>
    <dgm:cxn modelId="{520B677E-5536-4CE3-8ABE-8DE70A722117}" srcId="{B722A85E-FB9F-43DF-9ACF-03405711F5DF}" destId="{0B50A598-F5DD-4FA9-B81C-E0635BA7723D}" srcOrd="4" destOrd="0" parTransId="{DA9E8760-657F-4C7F-8D2B-72110368FCBF}" sibTransId="{4A1FC1BC-880D-44B3-A525-D30C5A30BB23}"/>
    <dgm:cxn modelId="{44468882-3B1F-4BEE-BE2A-B321A06886A5}" srcId="{801B0469-AC71-4B62-B285-56FFF1AAE4AC}" destId="{B722A85E-FB9F-43DF-9ACF-03405711F5DF}" srcOrd="0" destOrd="0" parTransId="{4E7E283C-03CE-406E-BD65-5A729640F39F}" sibTransId="{8FBB6622-B290-4D37-94B3-A86959E690B4}"/>
    <dgm:cxn modelId="{1FA7A984-1399-4285-A989-1BE31BA9CD94}" srcId="{801B0469-AC71-4B62-B285-56FFF1AAE4AC}" destId="{5F1B651E-F7E6-474C-8547-03533428A5E4}" srcOrd="5" destOrd="0" parTransId="{A2F73068-8069-4609-A36F-956773137780}" sibTransId="{1FED1825-4C18-4E35-A74B-4C9EAE00D48E}"/>
    <dgm:cxn modelId="{F219CD86-7359-4E16-A89C-7572672021C1}" type="presOf" srcId="{B722A85E-FB9F-43DF-9ACF-03405711F5DF}" destId="{86CBF4EF-B8B9-4B62-831E-54E4AD794A90}" srcOrd="0" destOrd="0" presId="urn:microsoft.com/office/officeart/2005/8/layout/hList3"/>
    <dgm:cxn modelId="{ED9B3B9C-062A-4FF1-831C-9BE407249299}" type="presOf" srcId="{EEB22F21-0E8E-40FC-90AD-C74AA0E70418}" destId="{25DA54F0-42DF-4E82-AAE2-9FC8D396F54B}" srcOrd="0" destOrd="0" presId="urn:microsoft.com/office/officeart/2005/8/layout/hList3"/>
    <dgm:cxn modelId="{E9BACB9F-1CB4-4B5E-9523-7546270EBBB1}" srcId="{801B0469-AC71-4B62-B285-56FFF1AAE4AC}" destId="{95513C17-09C5-4907-8780-3AEE6506ABA3}" srcOrd="10" destOrd="0" parTransId="{A37827CC-7B10-4311-A07F-6BC8780325C7}" sibTransId="{A7321E30-ACB4-4F97-97C4-E5CE1D0B4DFD}"/>
    <dgm:cxn modelId="{7C0AA8A8-B4BA-4E76-ACED-5D4FAB664B65}" srcId="{801B0469-AC71-4B62-B285-56FFF1AAE4AC}" destId="{054A81B0-6557-4AE2-9AED-7336AE13E8B5}" srcOrd="3" destOrd="0" parTransId="{56FBCC9B-F70D-444C-8A51-61F4AB80F3CE}" sibTransId="{555A905C-D905-485B-8D4B-C682235B31C0}"/>
    <dgm:cxn modelId="{6AD849B3-7EC7-4B03-96E5-165D0E60677E}" srcId="{B722A85E-FB9F-43DF-9ACF-03405711F5DF}" destId="{F03E8194-B3AF-44F3-BF14-D14C4FA516C6}" srcOrd="2" destOrd="0" parTransId="{A109F45F-1AFE-46A7-B7E2-AE492597F3AB}" sibTransId="{FE349D32-F832-4B48-AC47-5647ABC5A084}"/>
    <dgm:cxn modelId="{4A180DB4-7733-4E8A-A6BA-591F67BAFF11}" srcId="{B722A85E-FB9F-43DF-9ACF-03405711F5DF}" destId="{25EB94A6-C3FE-4699-8928-E48DE1D40681}" srcOrd="5" destOrd="0" parTransId="{76441ABA-949E-4053-A0FB-5C1796D2E94F}" sibTransId="{3C260055-1017-4000-A26A-01C10E7E593E}"/>
    <dgm:cxn modelId="{B51E76BB-AE92-4232-BD37-4AF7FB8F477D}" srcId="{801B0469-AC71-4B62-B285-56FFF1AAE4AC}" destId="{FD1FC6EE-FAA8-46A7-979C-36CB9BF640D8}" srcOrd="4" destOrd="0" parTransId="{E0A629C2-EF7F-46E5-8358-4D40A5CB57B2}" sibTransId="{FF5E7207-976F-4B45-B846-F985CF22CA0C}"/>
    <dgm:cxn modelId="{49DDB2C1-417B-4052-AA4C-B767F52720B2}" srcId="{801B0469-AC71-4B62-B285-56FFF1AAE4AC}" destId="{8791E4F4-B8EA-425D-A498-BE78B5D7DDF1}" srcOrd="15" destOrd="0" parTransId="{EDA304C1-6F46-489C-A5F7-23DF46FF8D02}" sibTransId="{B3502F8B-BBEA-44B1-A9E6-A04D500D712F}"/>
    <dgm:cxn modelId="{CF3CCEC5-E9EC-4FE6-B6EE-B86DE5A70905}" srcId="{B722A85E-FB9F-43DF-9ACF-03405711F5DF}" destId="{EAF05541-39EE-45BE-A487-00B623411CAD}" srcOrd="6" destOrd="0" parTransId="{CD884F4E-EB7D-4C6E-8167-F10C4F607341}" sibTransId="{B9885581-2015-46DB-AEC9-73AD9AFC9C48}"/>
    <dgm:cxn modelId="{DECC28CF-CB0D-417C-8CB4-D01CBDA87F73}" type="presOf" srcId="{25EB94A6-C3FE-4699-8928-E48DE1D40681}" destId="{16B9CD5E-82B3-4042-9543-7715748DB4A4}" srcOrd="0" destOrd="0" presId="urn:microsoft.com/office/officeart/2005/8/layout/hList3"/>
    <dgm:cxn modelId="{F69B68D5-8BD9-49C1-B9EC-55B159376E7E}" srcId="{801B0469-AC71-4B62-B285-56FFF1AAE4AC}" destId="{3C0A0011-6A6E-4948-9A62-A3B946331480}" srcOrd="12" destOrd="0" parTransId="{FCA1AFFE-1727-47DC-BF87-2A5A7504F618}" sibTransId="{8BF3BC92-BA50-4DD1-880F-41EC0F5A1AE2}"/>
    <dgm:cxn modelId="{9C51CCE1-BE17-4728-AA18-BFC0FF54E957}" srcId="{801B0469-AC71-4B62-B285-56FFF1AAE4AC}" destId="{C48E6D7C-52AC-4492-ADB3-284BC828445E}" srcOrd="14" destOrd="0" parTransId="{07589ECC-D827-4C1C-BF47-3615348C8363}" sibTransId="{E3962C45-42CF-4C18-A029-7D1EAE32556D}"/>
    <dgm:cxn modelId="{04AA13E6-6BED-4723-8158-F42073A01D75}" type="presOf" srcId="{DD520021-60C2-4DAC-857C-E0A8603D9893}" destId="{A39D2052-2CE6-4F54-80E8-35C3012D7FC4}" srcOrd="0" destOrd="0" presId="urn:microsoft.com/office/officeart/2005/8/layout/hList3"/>
    <dgm:cxn modelId="{9CF979F3-673C-4E76-AB92-E1C4A27C6645}" type="presOf" srcId="{A57AC22D-B4C0-4B31-B443-0405F9494E09}" destId="{66AEFB6A-606F-4EBB-8683-B4803F6A5AF4}" srcOrd="0" destOrd="0" presId="urn:microsoft.com/office/officeart/2005/8/layout/hList3"/>
    <dgm:cxn modelId="{DB1FB1F5-6100-4D2A-892F-5180620D7765}" srcId="{801B0469-AC71-4B62-B285-56FFF1AAE4AC}" destId="{35A6023D-8590-4A2D-9992-54C5B02B6D97}" srcOrd="6" destOrd="0" parTransId="{887543F7-7767-408D-83ED-D68E54B0A173}" sibTransId="{992E5F10-CF28-40AD-A28B-BC8E2FFB217B}"/>
    <dgm:cxn modelId="{79962FFE-3D30-4580-B06D-A0CA27A345E7}" srcId="{B722A85E-FB9F-43DF-9ACF-03405711F5DF}" destId="{A57AC22D-B4C0-4B31-B443-0405F9494E09}" srcOrd="1" destOrd="0" parTransId="{B7C7AC19-2B2F-45A9-A7DF-444B28DD0E17}" sibTransId="{AFC73D5B-9F5B-4712-B037-786F596CE312}"/>
    <dgm:cxn modelId="{977374E1-4999-4A97-B48A-0B64924592B0}" type="presParOf" srcId="{3AF4D74E-0553-4BD1-A4E5-1F1208930196}" destId="{86CBF4EF-B8B9-4B62-831E-54E4AD794A90}" srcOrd="0" destOrd="0" presId="urn:microsoft.com/office/officeart/2005/8/layout/hList3"/>
    <dgm:cxn modelId="{29788269-F9F1-4F1C-974C-45F791D76B34}" type="presParOf" srcId="{3AF4D74E-0553-4BD1-A4E5-1F1208930196}" destId="{220DE6FE-D662-4B56-B956-88FCB41B8AB1}" srcOrd="1" destOrd="0" presId="urn:microsoft.com/office/officeart/2005/8/layout/hList3"/>
    <dgm:cxn modelId="{D6E10040-6627-47E6-A409-02E44118ABED}" type="presParOf" srcId="{220DE6FE-D662-4B56-B956-88FCB41B8AB1}" destId="{25DA54F0-42DF-4E82-AAE2-9FC8D396F54B}" srcOrd="0" destOrd="0" presId="urn:microsoft.com/office/officeart/2005/8/layout/hList3"/>
    <dgm:cxn modelId="{743F32AE-BDEE-4EE1-B3DD-3DE74B47A7B6}" type="presParOf" srcId="{220DE6FE-D662-4B56-B956-88FCB41B8AB1}" destId="{66AEFB6A-606F-4EBB-8683-B4803F6A5AF4}" srcOrd="1" destOrd="0" presId="urn:microsoft.com/office/officeart/2005/8/layout/hList3"/>
    <dgm:cxn modelId="{1AFA1FE2-1CF1-454D-A7A8-08E59BEEF1ED}" type="presParOf" srcId="{220DE6FE-D662-4B56-B956-88FCB41B8AB1}" destId="{0ECFE209-C1AD-4228-8FBA-3E5A3530D5C4}" srcOrd="2" destOrd="0" presId="urn:microsoft.com/office/officeart/2005/8/layout/hList3"/>
    <dgm:cxn modelId="{F77D1898-39AD-4C23-90D3-C5B41235105B}" type="presParOf" srcId="{220DE6FE-D662-4B56-B956-88FCB41B8AB1}" destId="{A39D2052-2CE6-4F54-80E8-35C3012D7FC4}" srcOrd="3" destOrd="0" presId="urn:microsoft.com/office/officeart/2005/8/layout/hList3"/>
    <dgm:cxn modelId="{A5C6DB8D-A7F0-4595-A1B7-AAAD273CC62D}" type="presParOf" srcId="{220DE6FE-D662-4B56-B956-88FCB41B8AB1}" destId="{E1015692-5242-4798-8A35-62099F65BBB3}" srcOrd="4" destOrd="0" presId="urn:microsoft.com/office/officeart/2005/8/layout/hList3"/>
    <dgm:cxn modelId="{1844A228-49E6-4AE4-A65E-0179FE404940}" type="presParOf" srcId="{220DE6FE-D662-4B56-B956-88FCB41B8AB1}" destId="{16B9CD5E-82B3-4042-9543-7715748DB4A4}" srcOrd="5" destOrd="0" presId="urn:microsoft.com/office/officeart/2005/8/layout/hList3"/>
    <dgm:cxn modelId="{820CB92B-328F-441A-A9E6-BE606CEECD62}" type="presParOf" srcId="{220DE6FE-D662-4B56-B956-88FCB41B8AB1}" destId="{3234CBC4-55EB-4B5B-9498-137584792236}" srcOrd="6" destOrd="0" presId="urn:microsoft.com/office/officeart/2005/8/layout/hList3"/>
    <dgm:cxn modelId="{2A3F26DF-F079-47A8-9D1F-14570B6998D0}" type="presParOf" srcId="{3AF4D74E-0553-4BD1-A4E5-1F1208930196}" destId="{76246402-287D-445B-B6AB-11125CA53BFE}" srcOrd="2" destOrd="0" presId="urn:microsoft.com/office/officeart/2005/8/layout/h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CBF4EF-B8B9-4B62-831E-54E4AD794A90}">
      <dsp:nvSpPr>
        <dsp:cNvPr id="0" name=""/>
        <dsp:cNvSpPr/>
      </dsp:nvSpPr>
      <dsp:spPr>
        <a:xfrm>
          <a:off x="0" y="0"/>
          <a:ext cx="7168994" cy="907300"/>
        </a:xfrm>
        <a:prstGeom prst="rect">
          <a:avLst/>
        </a:prstGeom>
        <a:solidFill>
          <a:schemeClr val="accent1">
            <a:shade val="8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IN" sz="2800" kern="1200" dirty="0">
              <a:solidFill>
                <a:schemeClr val="bg1"/>
              </a:solidFill>
            </a:rPr>
            <a:t>Design data constraints</a:t>
          </a:r>
          <a:endParaRPr lang="en-US" sz="2800" kern="1200" dirty="0">
            <a:solidFill>
              <a:schemeClr val="bg1"/>
            </a:solidFill>
          </a:endParaRPr>
        </a:p>
      </dsp:txBody>
      <dsp:txXfrm>
        <a:off x="0" y="0"/>
        <a:ext cx="7168994" cy="907300"/>
      </dsp:txXfrm>
    </dsp:sp>
    <dsp:sp modelId="{25DA54F0-42DF-4E82-AAE2-9FC8D396F54B}">
      <dsp:nvSpPr>
        <dsp:cNvPr id="0" name=""/>
        <dsp:cNvSpPr/>
      </dsp:nvSpPr>
      <dsp:spPr>
        <a:xfrm>
          <a:off x="875" y="907300"/>
          <a:ext cx="1023891" cy="1905331"/>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Data type constraints</a:t>
          </a:r>
        </a:p>
      </dsp:txBody>
      <dsp:txXfrm>
        <a:off x="875" y="907300"/>
        <a:ext cx="1023891" cy="1905331"/>
      </dsp:txXfrm>
    </dsp:sp>
    <dsp:sp modelId="{66AEFB6A-606F-4EBB-8683-B4803F6A5AF4}">
      <dsp:nvSpPr>
        <dsp:cNvPr id="0" name=""/>
        <dsp:cNvSpPr/>
      </dsp:nvSpPr>
      <dsp:spPr>
        <a:xfrm>
          <a:off x="1024767" y="907300"/>
          <a:ext cx="1023891" cy="1905331"/>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IN" sz="1400" b="1" kern="1200" dirty="0">
              <a:solidFill>
                <a:schemeClr val="bg1"/>
              </a:solidFill>
            </a:rPr>
            <a:t>Range constraints </a:t>
          </a:r>
          <a:endParaRPr lang="en-US" sz="1400" kern="1200" dirty="0">
            <a:solidFill>
              <a:schemeClr val="bg1"/>
            </a:solidFill>
          </a:endParaRPr>
        </a:p>
      </dsp:txBody>
      <dsp:txXfrm>
        <a:off x="1024767" y="907300"/>
        <a:ext cx="1023891" cy="1905331"/>
      </dsp:txXfrm>
    </dsp:sp>
    <dsp:sp modelId="{0ECFE209-C1AD-4228-8FBA-3E5A3530D5C4}">
      <dsp:nvSpPr>
        <dsp:cNvPr id="0" name=""/>
        <dsp:cNvSpPr/>
      </dsp:nvSpPr>
      <dsp:spPr>
        <a:xfrm>
          <a:off x="2048659" y="907300"/>
          <a:ext cx="1023891" cy="1905331"/>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IN" sz="1400" b="1" kern="1200" dirty="0">
              <a:solidFill>
                <a:schemeClr val="bg1"/>
              </a:solidFill>
            </a:rPr>
            <a:t>Mandatory constraints</a:t>
          </a:r>
          <a:endParaRPr lang="en-US" sz="1400" kern="1200" dirty="0">
            <a:solidFill>
              <a:schemeClr val="bg1"/>
            </a:solidFill>
          </a:endParaRPr>
        </a:p>
      </dsp:txBody>
      <dsp:txXfrm>
        <a:off x="2048659" y="907300"/>
        <a:ext cx="1023891" cy="1905331"/>
      </dsp:txXfrm>
    </dsp:sp>
    <dsp:sp modelId="{A39D2052-2CE6-4F54-80E8-35C3012D7FC4}">
      <dsp:nvSpPr>
        <dsp:cNvPr id="0" name=""/>
        <dsp:cNvSpPr/>
      </dsp:nvSpPr>
      <dsp:spPr>
        <a:xfrm>
          <a:off x="3072551" y="907300"/>
          <a:ext cx="1023891" cy="1905331"/>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IN" sz="1400" b="1" kern="1200" dirty="0">
              <a:solidFill>
                <a:schemeClr val="bg1"/>
              </a:solidFill>
            </a:rPr>
            <a:t>Unique constraints</a:t>
          </a:r>
          <a:endParaRPr lang="en-US" sz="1400" kern="1200" dirty="0">
            <a:solidFill>
              <a:schemeClr val="bg1"/>
            </a:solidFill>
          </a:endParaRPr>
        </a:p>
      </dsp:txBody>
      <dsp:txXfrm>
        <a:off x="3072551" y="907300"/>
        <a:ext cx="1023891" cy="1905331"/>
      </dsp:txXfrm>
    </dsp:sp>
    <dsp:sp modelId="{E1015692-5242-4798-8A35-62099F65BBB3}">
      <dsp:nvSpPr>
        <dsp:cNvPr id="0" name=""/>
        <dsp:cNvSpPr/>
      </dsp:nvSpPr>
      <dsp:spPr>
        <a:xfrm>
          <a:off x="4096442" y="907300"/>
          <a:ext cx="1023891" cy="1905331"/>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IN" sz="1400" b="1" kern="1200" dirty="0">
              <a:solidFill>
                <a:schemeClr val="bg1"/>
              </a:solidFill>
            </a:rPr>
            <a:t>List of values constraints</a:t>
          </a:r>
          <a:endParaRPr lang="en-US" sz="1400" kern="1200" dirty="0">
            <a:solidFill>
              <a:schemeClr val="bg1"/>
            </a:solidFill>
          </a:endParaRPr>
        </a:p>
      </dsp:txBody>
      <dsp:txXfrm>
        <a:off x="4096442" y="907300"/>
        <a:ext cx="1023891" cy="1905331"/>
      </dsp:txXfrm>
    </dsp:sp>
    <dsp:sp modelId="{16B9CD5E-82B3-4042-9543-7715748DB4A4}">
      <dsp:nvSpPr>
        <dsp:cNvPr id="0" name=""/>
        <dsp:cNvSpPr/>
      </dsp:nvSpPr>
      <dsp:spPr>
        <a:xfrm>
          <a:off x="5120334" y="907300"/>
          <a:ext cx="1023891" cy="1905331"/>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IN" sz="1400" b="1" kern="1200" dirty="0">
              <a:solidFill>
                <a:schemeClr val="bg1"/>
              </a:solidFill>
            </a:rPr>
            <a:t>Regular expression patterns constraint</a:t>
          </a:r>
          <a:endParaRPr lang="en-US" sz="1400" kern="1200" dirty="0">
            <a:solidFill>
              <a:schemeClr val="bg1"/>
            </a:solidFill>
          </a:endParaRPr>
        </a:p>
      </dsp:txBody>
      <dsp:txXfrm>
        <a:off x="5120334" y="907300"/>
        <a:ext cx="1023891" cy="1905331"/>
      </dsp:txXfrm>
    </dsp:sp>
    <dsp:sp modelId="{3234CBC4-55EB-4B5B-9498-137584792236}">
      <dsp:nvSpPr>
        <dsp:cNvPr id="0" name=""/>
        <dsp:cNvSpPr/>
      </dsp:nvSpPr>
      <dsp:spPr>
        <a:xfrm>
          <a:off x="6144226" y="907300"/>
          <a:ext cx="1023891" cy="1905331"/>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IN" sz="1400" b="1" kern="1200" dirty="0">
              <a:solidFill>
                <a:schemeClr val="bg1"/>
              </a:solidFill>
            </a:rPr>
            <a:t>Cross validation of multiple fields constraints  </a:t>
          </a:r>
          <a:endParaRPr lang="en-US" sz="1400" kern="1200" dirty="0">
            <a:solidFill>
              <a:schemeClr val="bg1"/>
            </a:solidFill>
          </a:endParaRPr>
        </a:p>
      </dsp:txBody>
      <dsp:txXfrm>
        <a:off x="6144226" y="907300"/>
        <a:ext cx="1023891" cy="1905331"/>
      </dsp:txXfrm>
    </dsp:sp>
    <dsp:sp modelId="{76246402-287D-445B-B6AB-11125CA53BFE}">
      <dsp:nvSpPr>
        <dsp:cNvPr id="0" name=""/>
        <dsp:cNvSpPr/>
      </dsp:nvSpPr>
      <dsp:spPr>
        <a:xfrm>
          <a:off x="0" y="2812632"/>
          <a:ext cx="7168994" cy="211703"/>
        </a:xfrm>
        <a:prstGeom prst="rect">
          <a:avLst/>
        </a:prstGeom>
        <a:solidFill>
          <a:schemeClr val="accent1">
            <a:shade val="8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hList3">
  <dgm:title val=""/>
  <dgm:desc val=""/>
  <dgm:catLst>
    <dgm:cat type="list" pri="1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1" destId="2" srcOrd="0" destOrd="0"/>
        <dgm:cxn modelId="7" srcId="1" destId="3" srcOrd="1" destOrd="0"/>
        <dgm:cxn modelId="8" srcId="1" destId="4" srcOrd="2" destOrd="0"/>
      </dgm:cxnLst>
      <dgm:bg/>
      <dgm:whole/>
    </dgm:dataModel>
  </dgm:sampData>
  <dgm:styleData>
    <dgm:dataModel>
      <dgm:ptLst>
        <dgm:pt modelId="0" type="doc"/>
        <dgm:pt modelId="1"/>
        <dgm:pt modelId="2"/>
        <dgm:pt modelId="3"/>
      </dgm:ptLst>
      <dgm:cxnLst>
        <dgm:cxn modelId="5" srcId="0" destId="1" srcOrd="0" destOrd="0"/>
        <dgm:cxn modelId="6" srcId="1" destId="2" srcOrd="0" destOrd="0"/>
        <dgm:cxn modelId="7" srcId="1" destId="3" srcOrd="1" destOrd="0"/>
      </dgm:cxnLst>
      <dgm:bg/>
      <dgm:whole/>
    </dgm:dataModel>
  </dgm:styleData>
  <dgm:clrData>
    <dgm:dataModel>
      <dgm:ptLst>
        <dgm:pt modelId="0" type="doc"/>
        <dgm:pt modelId="1"/>
        <dgm:pt modelId="2"/>
        <dgm:pt modelId="3"/>
        <dgm:pt modelId="4"/>
        <dgm:pt modelId="5"/>
      </dgm:ptLst>
      <dgm:cxnLst>
        <dgm:cxn modelId="6" srcId="0" destId="1" srcOrd="0" destOrd="0"/>
        <dgm:cxn modelId="7" srcId="1" destId="2" srcOrd="0" destOrd="0"/>
        <dgm:cxn modelId="8" srcId="1" destId="3" srcOrd="1" destOrd="0"/>
        <dgm:cxn modelId="9" srcId="1" destId="4" srcOrd="2" destOrd="0"/>
        <dgm:cxn modelId="10" srcId="1" destId="5" srcOrd="3" destOrd="0"/>
      </dgm:cxnLst>
      <dgm:bg/>
      <dgm:whole/>
    </dgm:dataModel>
  </dgm:clrData>
  <dgm:layoutNode name="composite">
    <dgm:varLst>
      <dgm:chMax val="1"/>
      <dgm:dir/>
      <dgm:resizeHandles val="exact"/>
    </dgm:varLst>
    <dgm:alg type="composite"/>
    <dgm:shape xmlns:r="http://schemas.openxmlformats.org/officeDocument/2006/relationships" r:blip="">
      <dgm:adjLst/>
    </dgm:shape>
    <dgm:presOf/>
    <dgm:constrLst>
      <dgm:constr type="w" for="ch" forName="roof" refType="w"/>
      <dgm:constr type="h" for="ch" forName="roof" refType="h" fact="0.3"/>
      <dgm:constr type="primFontSz" for="ch" forName="roof" val="65"/>
      <dgm:constr type="w" for="ch" forName="pillars" refType="w"/>
      <dgm:constr type="h" for="ch" forName="pillars" refType="h" fact="0.63"/>
      <dgm:constr type="t" for="ch" forName="pillars" refType="h" fact="0.3"/>
      <dgm:constr type="primFontSz" for="des" forName="pillar1" val="65"/>
      <dgm:constr type="primFontSz" for="des" forName="pillarX" refType="primFontSz" refFor="des" refForName="pillar1" op="equ"/>
      <dgm:constr type="w" for="ch" forName="base" refType="w"/>
      <dgm:constr type="h" for="ch" forName="base" refType="h" fact="0.07"/>
      <dgm:constr type="t" for="ch" forName="base" refType="h" fact="0.93"/>
    </dgm:constrLst>
    <dgm:ruleLst/>
    <dgm:forEach name="Name0" axis="ch" ptType="node" cnt="1">
      <dgm:layoutNode name="roof" styleLbl="dkBgShp">
        <dgm:alg type="tx"/>
        <dgm:shape xmlns:r="http://schemas.openxmlformats.org/officeDocument/2006/relationships" type="rect" r:blip="">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illars" styleLbl="node1">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pillar1" refType="w"/>
          <dgm:constr type="h" for="ch" forName="pillar1" refType="h"/>
          <dgm:constr type="w" for="ch" forName="pillarX" refType="w"/>
          <dgm:constr type="h" for="ch" forName="pillarX" refType="h"/>
        </dgm:constrLst>
        <dgm:ruleLst/>
        <dgm:layoutNode name="pillar1" styleLbl="node1">
          <dgm:varLst>
            <dgm:bulletEnabled val="1"/>
          </dgm:varLst>
          <dgm:alg type="tx"/>
          <dgm:shape xmlns:r="http://schemas.openxmlformats.org/officeDocument/2006/relationships" type="rect" r:blip="">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ch" ptType="node" st="2">
          <dgm:layoutNode name="pillarX" styleLbl="node1">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dgm:layoutNode>
      <dgm:layoutNode name="base" styleLbl="dkBgShp">
        <dgm:alg type="sp"/>
        <dgm:shape xmlns:r="http://schemas.openxmlformats.org/officeDocument/2006/relationships" type="rect" r:blip="">
          <dgm:adjLst/>
        </dgm:shape>
        <dgm:presOf/>
        <dgm:constrLst/>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grpSp>
        <p:nvGrpSpPr>
          <p:cNvPr id="7" name="Group 6"/>
          <p:cNvGrpSpPr/>
          <p:nvPr/>
        </p:nvGrpSpPr>
        <p:grpSpPr>
          <a:xfrm>
            <a:off x="-8466" y="-8468"/>
            <a:ext cx="9169804" cy="6874935"/>
            <a:chOff x="-8466" y="-8468"/>
            <a:chExt cx="9169804" cy="6874935"/>
          </a:xfrm>
        </p:grpSpPr>
        <p:cxnSp>
          <p:nvCxnSpPr>
            <p:cNvPr id="17" name="Straight Connector 16"/>
            <p:cNvCxnSpPr/>
            <p:nvPr/>
          </p:nvCxnSpPr>
          <p:spPr>
            <a:xfrm flipV="1">
              <a:off x="5130830" y="4175605"/>
              <a:ext cx="4022475" cy="2682396"/>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042707"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sp>
          <p:nvSpPr>
            <p:cNvPr id="19" name="Freeform 18"/>
            <p:cNvSpPr/>
            <p:nvPr/>
          </p:nvSpPr>
          <p:spPr>
            <a:xfrm>
              <a:off x="6891896" y="1"/>
              <a:ext cx="2269442" cy="6866466"/>
            </a:xfrm>
            <a:custGeom>
              <a:avLst/>
              <a:gdLst/>
              <a:ahLst/>
              <a:cxnLst/>
              <a:rect l="l" t="t" r="r" b="b"/>
              <a:pathLst>
                <a:path w="2269442" h="6866466">
                  <a:moveTo>
                    <a:pt x="2023534" y="0"/>
                  </a:moveTo>
                  <a:lnTo>
                    <a:pt x="0" y="6858000"/>
                  </a:lnTo>
                  <a:lnTo>
                    <a:pt x="2269067" y="6866466"/>
                  </a:lnTo>
                  <a:cubicBezTo>
                    <a:pt x="2271889" y="4580466"/>
                    <a:pt x="2257778" y="2294466"/>
                    <a:pt x="2260600" y="8466"/>
                  </a:cubicBezTo>
                  <a:lnTo>
                    <a:pt x="2023534"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Freeform 19"/>
            <p:cNvSpPr/>
            <p:nvPr/>
          </p:nvSpPr>
          <p:spPr>
            <a:xfrm>
              <a:off x="7205158" y="-8467"/>
              <a:ext cx="1948147" cy="6866467"/>
            </a:xfrm>
            <a:custGeom>
              <a:avLst/>
              <a:gdLst/>
              <a:ahLst/>
              <a:cxnLst/>
              <a:rect l="l" t="t" r="r" b="b"/>
              <a:pathLst>
                <a:path w="1948147" h="6866467">
                  <a:moveTo>
                    <a:pt x="0" y="0"/>
                  </a:moveTo>
                  <a:lnTo>
                    <a:pt x="1202267" y="6866467"/>
                  </a:lnTo>
                  <a:lnTo>
                    <a:pt x="1947333" y="6866467"/>
                  </a:lnTo>
                  <a:cubicBezTo>
                    <a:pt x="1944511" y="4577645"/>
                    <a:pt x="1950155" y="2288822"/>
                    <a:pt x="1947333" y="0"/>
                  </a:cubicBez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Freeform 20"/>
            <p:cNvSpPr/>
            <p:nvPr/>
          </p:nvSpPr>
          <p:spPr>
            <a:xfrm>
              <a:off x="6637896" y="3920066"/>
              <a:ext cx="2513565" cy="2937933"/>
            </a:xfrm>
            <a:custGeom>
              <a:avLst/>
              <a:gdLst/>
              <a:ahLst/>
              <a:cxnLst/>
              <a:rect l="l" t="t" r="r" b="b"/>
              <a:pathLst>
                <a:path w="3259667" h="3810000">
                  <a:moveTo>
                    <a:pt x="0" y="3810000"/>
                  </a:moveTo>
                  <a:lnTo>
                    <a:pt x="3251200" y="0"/>
                  </a:lnTo>
                  <a:cubicBezTo>
                    <a:pt x="3254022" y="1270000"/>
                    <a:pt x="3256845" y="2540000"/>
                    <a:pt x="3259667" y="3810000"/>
                  </a:cubicBezTo>
                  <a:lnTo>
                    <a:pt x="0" y="3810000"/>
                  </a:lnTo>
                  <a:close/>
                </a:path>
              </a:pathLst>
            </a:cu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21"/>
            <p:cNvSpPr/>
            <p:nvPr/>
          </p:nvSpPr>
          <p:spPr>
            <a:xfrm>
              <a:off x="7010429" y="-8467"/>
              <a:ext cx="2142876" cy="6866467"/>
            </a:xfrm>
            <a:custGeom>
              <a:avLst/>
              <a:gdLst/>
              <a:ahLst/>
              <a:cxnLst/>
              <a:rect l="l" t="t" r="r" b="b"/>
              <a:pathLst>
                <a:path w="2853267" h="6866467">
                  <a:moveTo>
                    <a:pt x="0" y="0"/>
                  </a:moveTo>
                  <a:lnTo>
                    <a:pt x="2472267" y="6866467"/>
                  </a:lnTo>
                  <a:lnTo>
                    <a:pt x="2853267" y="6858000"/>
                  </a:lnTo>
                  <a:lnTo>
                    <a:pt x="2853267" y="0"/>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Freeform 22"/>
            <p:cNvSpPr/>
            <p:nvPr/>
          </p:nvSpPr>
          <p:spPr>
            <a:xfrm>
              <a:off x="8295776" y="-8467"/>
              <a:ext cx="857530" cy="6866467"/>
            </a:xfrm>
            <a:custGeom>
              <a:avLst/>
              <a:gdLst/>
              <a:ahLst/>
              <a:cxnLst/>
              <a:rect l="l" t="t" r="r" b="b"/>
              <a:pathLst>
                <a:path w="1286933" h="6866467">
                  <a:moveTo>
                    <a:pt x="1016000" y="0"/>
                  </a:moveTo>
                  <a:lnTo>
                    <a:pt x="0" y="6866467"/>
                  </a:lnTo>
                  <a:lnTo>
                    <a:pt x="1286933" y="6866467"/>
                  </a:lnTo>
                  <a:cubicBezTo>
                    <a:pt x="1284111" y="4577645"/>
                    <a:pt x="1281288" y="2288822"/>
                    <a:pt x="1278466" y="0"/>
                  </a:cubicBezTo>
                  <a:lnTo>
                    <a:pt x="1016000"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Freeform 23"/>
            <p:cNvSpPr/>
            <p:nvPr/>
          </p:nvSpPr>
          <p:spPr>
            <a:xfrm>
              <a:off x="8077231" y="-8468"/>
              <a:ext cx="1066770" cy="6866467"/>
            </a:xfrm>
            <a:custGeom>
              <a:avLst/>
              <a:gdLst/>
              <a:ahLst/>
              <a:cxnLst/>
              <a:rect l="l" t="t" r="r" b="b"/>
              <a:pathLst>
                <a:path w="1270244" h="6866467">
                  <a:moveTo>
                    <a:pt x="0" y="0"/>
                  </a:moveTo>
                  <a:lnTo>
                    <a:pt x="1117600" y="6866467"/>
                  </a:lnTo>
                  <a:lnTo>
                    <a:pt x="1270000" y="6866467"/>
                  </a:lnTo>
                  <a:cubicBezTo>
                    <a:pt x="1272822" y="4574822"/>
                    <a:pt x="1250245" y="2291645"/>
                    <a:pt x="1253067" y="0"/>
                  </a:cubicBez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Freeform 24"/>
            <p:cNvSpPr/>
            <p:nvPr/>
          </p:nvSpPr>
          <p:spPr>
            <a:xfrm>
              <a:off x="8060297" y="4893733"/>
              <a:ext cx="1094086" cy="1964267"/>
            </a:xfrm>
            <a:custGeom>
              <a:avLst/>
              <a:gdLst/>
              <a:ahLst/>
              <a:cxnLst/>
              <a:rect l="l" t="t" r="r" b="b"/>
              <a:pathLst>
                <a:path w="1820333" h="3268133">
                  <a:moveTo>
                    <a:pt x="0" y="3268133"/>
                  </a:moveTo>
                  <a:lnTo>
                    <a:pt x="1811866" y="0"/>
                  </a:lnTo>
                  <a:cubicBezTo>
                    <a:pt x="1814688" y="1086555"/>
                    <a:pt x="1817511" y="2173111"/>
                    <a:pt x="1820333" y="3259666"/>
                  </a:cubicBezTo>
                  <a:lnTo>
                    <a:pt x="0" y="3268133"/>
                  </a:lnTo>
                  <a:close/>
                </a:path>
              </a:pathLst>
            </a:cu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Freeform 27"/>
            <p:cNvSpPr/>
            <p:nvPr/>
          </p:nvSpPr>
          <p:spPr>
            <a:xfrm>
              <a:off x="-8466" y="-8468"/>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4" name="Date Placeholder 3"/>
          <p:cNvSpPr>
            <a:spLocks noGrp="1"/>
          </p:cNvSpPr>
          <p:nvPr>
            <p:ph type="dt" sz="half" idx="10"/>
          </p:nvPr>
        </p:nvSpPr>
        <p:spPr>
          <a:xfrm>
            <a:off x="5405258" y="6041363"/>
            <a:ext cx="894116" cy="365125"/>
          </a:xfrm>
        </p:spPr>
        <p:txBody>
          <a:bodyPr/>
          <a:lstStyle/>
          <a:p>
            <a:fld id="{0B74E423-BBCD-4771-98F9-29C59618911C}" type="datetimeFigureOut">
              <a:rPr lang="en-IN" smtClean="0"/>
              <a:t>21-06-2021</a:t>
            </a:fld>
            <a:endParaRPr lang="en-IN" dirty="0"/>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50F33D7-5C21-4D04-ADB6-BB5542C1F2A1}" type="slidenum">
              <a:rPr lang="en-IN" smtClean="0"/>
              <a:t>‹#›</a:t>
            </a:fld>
            <a:endParaRPr lang="en-IN"/>
          </a:p>
        </p:txBody>
      </p:sp>
      <p:sp>
        <p:nvSpPr>
          <p:cNvPr id="26" name="TextBox 25">
            <a:extLst>
              <a:ext uri="{FF2B5EF4-FFF2-40B4-BE49-F238E27FC236}">
                <a16:creationId xmlns:a16="http://schemas.microsoft.com/office/drawing/2014/main" id="{49428836-89A6-4A07-B57D-FD8BFC307D09}"/>
              </a:ext>
            </a:extLst>
          </p:cNvPr>
          <p:cNvSpPr txBox="1"/>
          <p:nvPr userDrawn="1"/>
        </p:nvSpPr>
        <p:spPr>
          <a:xfrm>
            <a:off x="2507558" y="51213"/>
            <a:ext cx="4588328" cy="461665"/>
          </a:xfrm>
          <a:prstGeom prst="rect">
            <a:avLst/>
          </a:prstGeom>
          <a:noFill/>
        </p:spPr>
        <p:txBody>
          <a:bodyPr wrap="square">
            <a:spAutoFit/>
          </a:bodyPr>
          <a:lstStyle/>
          <a:p>
            <a:r>
              <a:rPr lang="en-IN" sz="2400" b="1" dirty="0"/>
              <a:t>Introduction to Data Analytics</a:t>
            </a:r>
          </a:p>
        </p:txBody>
      </p:sp>
    </p:spTree>
    <p:extLst>
      <p:ext uri="{BB962C8B-B14F-4D97-AF65-F5344CB8AC3E}">
        <p14:creationId xmlns:p14="http://schemas.microsoft.com/office/powerpoint/2010/main" val="40443109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609600"/>
            <a:ext cx="6347714"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09600" y="4470400"/>
            <a:ext cx="6347714"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B74E423-BBCD-4771-98F9-29C59618911C}" type="datetimeFigureOut">
              <a:rPr lang="en-IN" smtClean="0"/>
              <a:t>21-06-2021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50F33D7-5C21-4D04-ADB6-BB5542C1F2A1}" type="slidenum">
              <a:rPr lang="en-IN" smtClean="0"/>
              <a:t>‹#›</a:t>
            </a:fld>
            <a:endParaRPr lang="en-IN"/>
          </a:p>
        </p:txBody>
      </p:sp>
    </p:spTree>
    <p:extLst>
      <p:ext uri="{BB962C8B-B14F-4D97-AF65-F5344CB8AC3E}">
        <p14:creationId xmlns:p14="http://schemas.microsoft.com/office/powerpoint/2010/main" val="30418591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74885" y="609600"/>
            <a:ext cx="6072182"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101074" y="3632200"/>
            <a:ext cx="541980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09598" y="4470400"/>
            <a:ext cx="6347715"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B74E423-BBCD-4771-98F9-29C59618911C}" type="datetimeFigureOut">
              <a:rPr lang="en-IN" smtClean="0"/>
              <a:t>21-06-2021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50F33D7-5C21-4D04-ADB6-BB5542C1F2A1}" type="slidenum">
              <a:rPr lang="en-IN" smtClean="0"/>
              <a:t>‹#›</a:t>
            </a:fld>
            <a:endParaRPr lang="en-IN"/>
          </a:p>
        </p:txBody>
      </p:sp>
      <p:sp>
        <p:nvSpPr>
          <p:cNvPr id="24" name="TextBox 23"/>
          <p:cNvSpPr txBox="1"/>
          <p:nvPr/>
        </p:nvSpPr>
        <p:spPr>
          <a:xfrm>
            <a:off x="482711" y="790378"/>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6747699" y="2886556"/>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51985888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09598" y="1931988"/>
            <a:ext cx="6347715"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09598" y="4527448"/>
            <a:ext cx="6347715"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B74E423-BBCD-4771-98F9-29C59618911C}" type="datetimeFigureOut">
              <a:rPr lang="en-IN" smtClean="0"/>
              <a:t>21-06-2021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50F33D7-5C21-4D04-ADB6-BB5542C1F2A1}" type="slidenum">
              <a:rPr lang="en-IN" smtClean="0"/>
              <a:t>‹#›</a:t>
            </a:fld>
            <a:endParaRPr lang="en-IN"/>
          </a:p>
        </p:txBody>
      </p:sp>
    </p:spTree>
    <p:extLst>
      <p:ext uri="{BB962C8B-B14F-4D97-AF65-F5344CB8AC3E}">
        <p14:creationId xmlns:p14="http://schemas.microsoft.com/office/powerpoint/2010/main" val="382079890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774885" y="609600"/>
            <a:ext cx="6072182"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09597" y="4013200"/>
            <a:ext cx="6347716"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09598" y="4527448"/>
            <a:ext cx="6347715"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B74E423-BBCD-4771-98F9-29C59618911C}" type="datetimeFigureOut">
              <a:rPr lang="en-IN" smtClean="0"/>
              <a:t>21-06-2021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50F33D7-5C21-4D04-ADB6-BB5542C1F2A1}" type="slidenum">
              <a:rPr lang="en-IN" smtClean="0"/>
              <a:t>‹#›</a:t>
            </a:fld>
            <a:endParaRPr lang="en-IN"/>
          </a:p>
        </p:txBody>
      </p:sp>
      <p:sp>
        <p:nvSpPr>
          <p:cNvPr id="24" name="TextBox 23"/>
          <p:cNvSpPr txBox="1"/>
          <p:nvPr/>
        </p:nvSpPr>
        <p:spPr>
          <a:xfrm>
            <a:off x="482711" y="790378"/>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6747699" y="2886556"/>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60834572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15848" y="609600"/>
            <a:ext cx="6341465"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09597" y="4013200"/>
            <a:ext cx="6347716"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09598" y="4527448"/>
            <a:ext cx="6347715"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B74E423-BBCD-4771-98F9-29C59618911C}" type="datetimeFigureOut">
              <a:rPr lang="en-IN" smtClean="0"/>
              <a:t>21-06-2021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50F33D7-5C21-4D04-ADB6-BB5542C1F2A1}" type="slidenum">
              <a:rPr lang="en-IN" smtClean="0"/>
              <a:t>‹#›</a:t>
            </a:fld>
            <a:endParaRPr lang="en-IN"/>
          </a:p>
        </p:txBody>
      </p:sp>
    </p:spTree>
    <p:extLst>
      <p:ext uri="{BB962C8B-B14F-4D97-AF65-F5344CB8AC3E}">
        <p14:creationId xmlns:p14="http://schemas.microsoft.com/office/powerpoint/2010/main" val="115958071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B74E423-BBCD-4771-98F9-29C59618911C}" type="datetimeFigureOut">
              <a:rPr lang="en-IN" smtClean="0"/>
              <a:t>21-06-2021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50F33D7-5C21-4D04-ADB6-BB5542C1F2A1}" type="slidenum">
              <a:rPr lang="en-IN" smtClean="0"/>
              <a:t>‹#›</a:t>
            </a:fld>
            <a:endParaRPr lang="en-IN"/>
          </a:p>
        </p:txBody>
      </p:sp>
    </p:spTree>
    <p:extLst>
      <p:ext uri="{BB962C8B-B14F-4D97-AF65-F5344CB8AC3E}">
        <p14:creationId xmlns:p14="http://schemas.microsoft.com/office/powerpoint/2010/main" val="152565684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977312" y="609600"/>
            <a:ext cx="978812"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09599" y="609600"/>
            <a:ext cx="5195026" cy="525145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B74E423-BBCD-4771-98F9-29C59618911C}" type="datetimeFigureOut">
              <a:rPr lang="en-IN" smtClean="0"/>
              <a:t>21-06-2021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50F33D7-5C21-4D04-ADB6-BB5542C1F2A1}" type="slidenum">
              <a:rPr lang="en-IN" smtClean="0"/>
              <a:t>‹#›</a:t>
            </a:fld>
            <a:endParaRPr lang="en-IN"/>
          </a:p>
        </p:txBody>
      </p:sp>
    </p:spTree>
    <p:extLst>
      <p:ext uri="{BB962C8B-B14F-4D97-AF65-F5344CB8AC3E}">
        <p14:creationId xmlns:p14="http://schemas.microsoft.com/office/powerpoint/2010/main" val="82082431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01A30E-1EC5-41E3-A60D-5B4642FB3CC3}"/>
              </a:ext>
            </a:extLst>
          </p:cNvPr>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ACE2C65D-ED45-47B2-BA7E-225D0649EFB8}"/>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000E164F-AAF3-4CB3-BD6B-46C868E341E0}"/>
              </a:ext>
            </a:extLst>
          </p:cNvPr>
          <p:cNvSpPr>
            <a:spLocks noGrp="1"/>
          </p:cNvSpPr>
          <p:nvPr>
            <p:ph type="dt" sz="half" idx="10"/>
          </p:nvPr>
        </p:nvSpPr>
        <p:spPr/>
        <p:txBody>
          <a:bodyPr/>
          <a:lstStyle/>
          <a:p>
            <a:fld id="{95950D63-749B-4C17-ABCD-A40A7135F52E}" type="datetime1">
              <a:rPr lang="en-US" smtClean="0"/>
              <a:t>6/21/2021</a:t>
            </a:fld>
            <a:endParaRPr lang="en-US"/>
          </a:p>
        </p:txBody>
      </p:sp>
      <p:sp>
        <p:nvSpPr>
          <p:cNvPr id="5" name="Footer Placeholder 4">
            <a:extLst>
              <a:ext uri="{FF2B5EF4-FFF2-40B4-BE49-F238E27FC236}">
                <a16:creationId xmlns:a16="http://schemas.microsoft.com/office/drawing/2014/main" id="{D75DDDC3-E16B-493F-8CC6-811548C5066E}"/>
              </a:ext>
            </a:extLst>
          </p:cNvPr>
          <p:cNvSpPr>
            <a:spLocks noGrp="1"/>
          </p:cNvSpPr>
          <p:nvPr>
            <p:ph type="ftr" sz="quarter" idx="11"/>
          </p:nvPr>
        </p:nvSpPr>
        <p:spPr/>
        <p:txBody>
          <a:bodyPr/>
          <a:lstStyle/>
          <a:p>
            <a:r>
              <a:rPr lang="en-US"/>
              <a:t>Data Science Club Members</a:t>
            </a:r>
          </a:p>
        </p:txBody>
      </p:sp>
      <p:sp>
        <p:nvSpPr>
          <p:cNvPr id="6" name="Slide Number Placeholder 5">
            <a:extLst>
              <a:ext uri="{FF2B5EF4-FFF2-40B4-BE49-F238E27FC236}">
                <a16:creationId xmlns:a16="http://schemas.microsoft.com/office/drawing/2014/main" id="{609104B4-48DD-4FA2-B47B-A5C6FBE58FF7}"/>
              </a:ext>
            </a:extLst>
          </p:cNvPr>
          <p:cNvSpPr>
            <a:spLocks noGrp="1"/>
          </p:cNvSpPr>
          <p:nvPr>
            <p:ph type="sldNum" sz="quarter" idx="12"/>
          </p:nvPr>
        </p:nvSpPr>
        <p:spPr/>
        <p:txBody>
          <a:bodyPr/>
          <a:lstStyle/>
          <a:p>
            <a:fld id="{E7DA0395-8682-42B7-84B8-C4442ABFE348}" type="slidenum">
              <a:rPr lang="en-US" smtClean="0"/>
              <a:t>‹#›</a:t>
            </a:fld>
            <a:endParaRPr lang="en-US"/>
          </a:p>
        </p:txBody>
      </p:sp>
    </p:spTree>
    <p:extLst>
      <p:ext uri="{BB962C8B-B14F-4D97-AF65-F5344CB8AC3E}">
        <p14:creationId xmlns:p14="http://schemas.microsoft.com/office/powerpoint/2010/main" val="33185331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B74E423-BBCD-4771-98F9-29C59618911C}" type="datetimeFigureOut">
              <a:rPr lang="en-IN" smtClean="0"/>
              <a:t>21-06-2021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50F33D7-5C21-4D04-ADB6-BB5542C1F2A1}" type="slidenum">
              <a:rPr lang="en-IN" smtClean="0"/>
              <a:t>‹#›</a:t>
            </a:fld>
            <a:endParaRPr lang="en-IN"/>
          </a:p>
        </p:txBody>
      </p:sp>
    </p:spTree>
    <p:extLst>
      <p:ext uri="{BB962C8B-B14F-4D97-AF65-F5344CB8AC3E}">
        <p14:creationId xmlns:p14="http://schemas.microsoft.com/office/powerpoint/2010/main" val="33829459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9598" y="2700868"/>
            <a:ext cx="6347715"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09598" y="4527448"/>
            <a:ext cx="6347715"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B74E423-BBCD-4771-98F9-29C59618911C}" type="datetimeFigureOut">
              <a:rPr lang="en-IN" smtClean="0"/>
              <a:t>21-06-2021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50F33D7-5C21-4D04-ADB6-BB5542C1F2A1}" type="slidenum">
              <a:rPr lang="en-IN" smtClean="0"/>
              <a:t>‹#›</a:t>
            </a:fld>
            <a:endParaRPr lang="en-IN"/>
          </a:p>
        </p:txBody>
      </p:sp>
    </p:spTree>
    <p:extLst>
      <p:ext uri="{BB962C8B-B14F-4D97-AF65-F5344CB8AC3E}">
        <p14:creationId xmlns:p14="http://schemas.microsoft.com/office/powerpoint/2010/main" val="17801388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609600"/>
            <a:ext cx="6347714" cy="1320800"/>
          </a:xfrm>
        </p:spPr>
        <p:txBody>
          <a:bodyPr/>
          <a:lstStyle/>
          <a:p>
            <a:r>
              <a:rPr lang="en-US"/>
              <a:t>Click to edit Master title style</a:t>
            </a:r>
            <a:endParaRPr lang="en-US" dirty="0"/>
          </a:p>
        </p:txBody>
      </p:sp>
      <p:sp>
        <p:nvSpPr>
          <p:cNvPr id="3" name="Content Placeholder 2"/>
          <p:cNvSpPr>
            <a:spLocks noGrp="1"/>
          </p:cNvSpPr>
          <p:nvPr>
            <p:ph sz="half" idx="1"/>
          </p:nvPr>
        </p:nvSpPr>
        <p:spPr>
          <a:xfrm>
            <a:off x="609600" y="2160589"/>
            <a:ext cx="3088109" cy="3880772"/>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3869204" y="2160590"/>
            <a:ext cx="3088110" cy="388077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B74E423-BBCD-4771-98F9-29C59618911C}" type="datetimeFigureOut">
              <a:rPr lang="en-IN" smtClean="0"/>
              <a:t>21-06-2021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50F33D7-5C21-4D04-ADB6-BB5542C1F2A1}" type="slidenum">
              <a:rPr lang="en-IN" smtClean="0"/>
              <a:t>‹#›</a:t>
            </a:fld>
            <a:endParaRPr lang="en-IN"/>
          </a:p>
        </p:txBody>
      </p:sp>
    </p:spTree>
    <p:extLst>
      <p:ext uri="{BB962C8B-B14F-4D97-AF65-F5344CB8AC3E}">
        <p14:creationId xmlns:p14="http://schemas.microsoft.com/office/powerpoint/2010/main" val="13827488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599" y="609600"/>
            <a:ext cx="6347713" cy="13208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09599" y="2160983"/>
            <a:ext cx="309067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599" y="2737246"/>
            <a:ext cx="3090672"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3866640" y="2160983"/>
            <a:ext cx="309067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3866640" y="2737246"/>
            <a:ext cx="3090672"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B74E423-BBCD-4771-98F9-29C59618911C}" type="datetimeFigureOut">
              <a:rPr lang="en-IN" smtClean="0"/>
              <a:t>21-06-2021</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250F33D7-5C21-4D04-ADB6-BB5542C1F2A1}" type="slidenum">
              <a:rPr lang="en-IN" smtClean="0"/>
              <a:t>‹#›</a:t>
            </a:fld>
            <a:endParaRPr lang="en-IN"/>
          </a:p>
        </p:txBody>
      </p:sp>
    </p:spTree>
    <p:extLst>
      <p:ext uri="{BB962C8B-B14F-4D97-AF65-F5344CB8AC3E}">
        <p14:creationId xmlns:p14="http://schemas.microsoft.com/office/powerpoint/2010/main" val="989533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599" y="609600"/>
            <a:ext cx="6347714"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B74E423-BBCD-4771-98F9-29C59618911C}" type="datetimeFigureOut">
              <a:rPr lang="en-IN" smtClean="0"/>
              <a:t>21-06-2021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250F33D7-5C21-4D04-ADB6-BB5542C1F2A1}" type="slidenum">
              <a:rPr lang="en-IN" smtClean="0"/>
              <a:t>‹#›</a:t>
            </a:fld>
            <a:endParaRPr lang="en-IN"/>
          </a:p>
        </p:txBody>
      </p:sp>
    </p:spTree>
    <p:extLst>
      <p:ext uri="{BB962C8B-B14F-4D97-AF65-F5344CB8AC3E}">
        <p14:creationId xmlns:p14="http://schemas.microsoft.com/office/powerpoint/2010/main" val="28262909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B74E423-BBCD-4771-98F9-29C59618911C}" type="datetimeFigureOut">
              <a:rPr lang="en-IN" smtClean="0"/>
              <a:t>21-06-2021</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250F33D7-5C21-4D04-ADB6-BB5542C1F2A1}" type="slidenum">
              <a:rPr lang="en-IN" smtClean="0"/>
              <a:t>‹#›</a:t>
            </a:fld>
            <a:endParaRPr lang="en-IN"/>
          </a:p>
        </p:txBody>
      </p:sp>
    </p:spTree>
    <p:extLst>
      <p:ext uri="{BB962C8B-B14F-4D97-AF65-F5344CB8AC3E}">
        <p14:creationId xmlns:p14="http://schemas.microsoft.com/office/powerpoint/2010/main" val="12896193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99" y="1498604"/>
            <a:ext cx="2790182"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3571275" y="514925"/>
            <a:ext cx="3386037"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09599" y="2777069"/>
            <a:ext cx="2790182" cy="2584449"/>
          </a:xfrm>
        </p:spPr>
        <p:txBody>
          <a:bodyPr>
            <a:normAutofit/>
          </a:bodyPr>
          <a:lstStyle>
            <a:lvl1pPr marL="0" indent="0">
              <a:buNone/>
              <a:defRPr sz="14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0B74E423-BBCD-4771-98F9-29C59618911C}" type="datetimeFigureOut">
              <a:rPr lang="en-IN" smtClean="0"/>
              <a:t>21-06-2021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50F33D7-5C21-4D04-ADB6-BB5542C1F2A1}" type="slidenum">
              <a:rPr lang="en-IN" smtClean="0"/>
              <a:t>‹#›</a:t>
            </a:fld>
            <a:endParaRPr lang="en-IN"/>
          </a:p>
        </p:txBody>
      </p:sp>
    </p:spTree>
    <p:extLst>
      <p:ext uri="{BB962C8B-B14F-4D97-AF65-F5344CB8AC3E}">
        <p14:creationId xmlns:p14="http://schemas.microsoft.com/office/powerpoint/2010/main" val="30496099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99" y="4800600"/>
            <a:ext cx="6347714"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 y="609600"/>
            <a:ext cx="6347714"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09599" y="5367338"/>
            <a:ext cx="6347714"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B74E423-BBCD-4771-98F9-29C59618911C}" type="datetimeFigureOut">
              <a:rPr lang="en-IN" smtClean="0"/>
              <a:t>21-06-2021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50F33D7-5C21-4D04-ADB6-BB5542C1F2A1}" type="slidenum">
              <a:rPr lang="en-IN" smtClean="0"/>
              <a:t>‹#›</a:t>
            </a:fld>
            <a:endParaRPr lang="en-IN"/>
          </a:p>
        </p:txBody>
      </p:sp>
    </p:spTree>
    <p:extLst>
      <p:ext uri="{BB962C8B-B14F-4D97-AF65-F5344CB8AC3E}">
        <p14:creationId xmlns:p14="http://schemas.microsoft.com/office/powerpoint/2010/main" val="19713859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17" name="Group 16"/>
          <p:cNvGrpSpPr/>
          <p:nvPr/>
        </p:nvGrpSpPr>
        <p:grpSpPr>
          <a:xfrm>
            <a:off x="-8467" y="-8468"/>
            <a:ext cx="9169805" cy="6874935"/>
            <a:chOff x="-8467" y="-8468"/>
            <a:chExt cx="9169805" cy="6874935"/>
          </a:xfrm>
        </p:grpSpPr>
        <p:sp>
          <p:nvSpPr>
            <p:cNvPr id="7" name="Freeform 6"/>
            <p:cNvSpPr/>
            <p:nvPr/>
          </p:nvSpPr>
          <p:spPr>
            <a:xfrm>
              <a:off x="-8467" y="4013200"/>
              <a:ext cx="457200" cy="2853267"/>
            </a:xfrm>
            <a:custGeom>
              <a:avLst/>
              <a:gdLst/>
              <a:ahLst/>
              <a:cxnLst/>
              <a:rect l="l" t="t" r="r" b="b"/>
              <a:pathLst>
                <a:path w="457200" h="2853267">
                  <a:moveTo>
                    <a:pt x="0" y="0"/>
                  </a:moveTo>
                  <a:lnTo>
                    <a:pt x="457200" y="2853267"/>
                  </a:lnTo>
                  <a:lnTo>
                    <a:pt x="0" y="2844800"/>
                  </a:lnTo>
                  <a:cubicBezTo>
                    <a:pt x="2822" y="1905000"/>
                    <a:pt x="5645" y="965200"/>
                    <a:pt x="0" y="0"/>
                  </a:cubicBezTo>
                  <a:close/>
                </a:path>
              </a:pathLst>
            </a:cu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8" name="Straight Connector 7"/>
            <p:cNvCxnSpPr/>
            <p:nvPr/>
          </p:nvCxnSpPr>
          <p:spPr>
            <a:xfrm flipV="1">
              <a:off x="5130830" y="4175605"/>
              <a:ext cx="4022475" cy="2682396"/>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7042707"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sp>
          <p:nvSpPr>
            <p:cNvPr id="10" name="Freeform 9"/>
            <p:cNvSpPr/>
            <p:nvPr/>
          </p:nvSpPr>
          <p:spPr>
            <a:xfrm>
              <a:off x="6891896" y="1"/>
              <a:ext cx="2269442" cy="6866466"/>
            </a:xfrm>
            <a:custGeom>
              <a:avLst/>
              <a:gdLst/>
              <a:ahLst/>
              <a:cxnLst/>
              <a:rect l="l" t="t" r="r" b="b"/>
              <a:pathLst>
                <a:path w="2269442" h="6866466">
                  <a:moveTo>
                    <a:pt x="2023534" y="0"/>
                  </a:moveTo>
                  <a:lnTo>
                    <a:pt x="0" y="6858000"/>
                  </a:lnTo>
                  <a:lnTo>
                    <a:pt x="2269067" y="6866466"/>
                  </a:lnTo>
                  <a:cubicBezTo>
                    <a:pt x="2271889" y="4580466"/>
                    <a:pt x="2257778" y="2294466"/>
                    <a:pt x="2260600" y="8466"/>
                  </a:cubicBezTo>
                  <a:lnTo>
                    <a:pt x="2023534"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10"/>
            <p:cNvSpPr/>
            <p:nvPr/>
          </p:nvSpPr>
          <p:spPr>
            <a:xfrm>
              <a:off x="7205158" y="-8467"/>
              <a:ext cx="1948147" cy="6866467"/>
            </a:xfrm>
            <a:custGeom>
              <a:avLst/>
              <a:gdLst/>
              <a:ahLst/>
              <a:cxnLst/>
              <a:rect l="l" t="t" r="r" b="b"/>
              <a:pathLst>
                <a:path w="1948147" h="6866467">
                  <a:moveTo>
                    <a:pt x="0" y="0"/>
                  </a:moveTo>
                  <a:lnTo>
                    <a:pt x="1202267" y="6866467"/>
                  </a:lnTo>
                  <a:lnTo>
                    <a:pt x="1947333" y="6866467"/>
                  </a:lnTo>
                  <a:cubicBezTo>
                    <a:pt x="1944511" y="4577645"/>
                    <a:pt x="1950155" y="2288822"/>
                    <a:pt x="1947333" y="0"/>
                  </a:cubicBez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 name="Freeform 11"/>
            <p:cNvSpPr/>
            <p:nvPr/>
          </p:nvSpPr>
          <p:spPr>
            <a:xfrm>
              <a:off x="6637896" y="3920066"/>
              <a:ext cx="2513565" cy="2937933"/>
            </a:xfrm>
            <a:custGeom>
              <a:avLst/>
              <a:gdLst/>
              <a:ahLst/>
              <a:cxnLst/>
              <a:rect l="l" t="t" r="r" b="b"/>
              <a:pathLst>
                <a:path w="3259667" h="3810000">
                  <a:moveTo>
                    <a:pt x="0" y="3810000"/>
                  </a:moveTo>
                  <a:lnTo>
                    <a:pt x="3251200" y="0"/>
                  </a:lnTo>
                  <a:cubicBezTo>
                    <a:pt x="3254022" y="1270000"/>
                    <a:pt x="3256845" y="2540000"/>
                    <a:pt x="3259667" y="3810000"/>
                  </a:cubicBezTo>
                  <a:lnTo>
                    <a:pt x="0" y="3810000"/>
                  </a:lnTo>
                  <a:close/>
                </a:path>
              </a:pathLst>
            </a:cu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Freeform 12"/>
            <p:cNvSpPr/>
            <p:nvPr/>
          </p:nvSpPr>
          <p:spPr>
            <a:xfrm>
              <a:off x="7010429" y="-8467"/>
              <a:ext cx="2142876" cy="6866467"/>
            </a:xfrm>
            <a:custGeom>
              <a:avLst/>
              <a:gdLst/>
              <a:ahLst/>
              <a:cxnLst/>
              <a:rect l="l" t="t" r="r" b="b"/>
              <a:pathLst>
                <a:path w="2853267" h="6866467">
                  <a:moveTo>
                    <a:pt x="0" y="0"/>
                  </a:moveTo>
                  <a:lnTo>
                    <a:pt x="2472267" y="6866467"/>
                  </a:lnTo>
                  <a:lnTo>
                    <a:pt x="2853267" y="6858000"/>
                  </a:lnTo>
                  <a:lnTo>
                    <a:pt x="2853267" y="0"/>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Freeform 13"/>
            <p:cNvSpPr/>
            <p:nvPr/>
          </p:nvSpPr>
          <p:spPr>
            <a:xfrm>
              <a:off x="8295776" y="-8467"/>
              <a:ext cx="857530" cy="6866467"/>
            </a:xfrm>
            <a:custGeom>
              <a:avLst/>
              <a:gdLst/>
              <a:ahLst/>
              <a:cxnLst/>
              <a:rect l="l" t="t" r="r" b="b"/>
              <a:pathLst>
                <a:path w="1286933" h="6866467">
                  <a:moveTo>
                    <a:pt x="1016000" y="0"/>
                  </a:moveTo>
                  <a:lnTo>
                    <a:pt x="0" y="6866467"/>
                  </a:lnTo>
                  <a:lnTo>
                    <a:pt x="1286933" y="6866467"/>
                  </a:lnTo>
                  <a:cubicBezTo>
                    <a:pt x="1284111" y="4577645"/>
                    <a:pt x="1281288" y="2288822"/>
                    <a:pt x="1278466" y="0"/>
                  </a:cubicBezTo>
                  <a:lnTo>
                    <a:pt x="1016000"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Freeform 14"/>
            <p:cNvSpPr/>
            <p:nvPr/>
          </p:nvSpPr>
          <p:spPr>
            <a:xfrm>
              <a:off x="8077231" y="-8468"/>
              <a:ext cx="1066770" cy="6866467"/>
            </a:xfrm>
            <a:custGeom>
              <a:avLst/>
              <a:gdLst/>
              <a:ahLst/>
              <a:cxnLst/>
              <a:rect l="l" t="t" r="r" b="b"/>
              <a:pathLst>
                <a:path w="1270244" h="6866467">
                  <a:moveTo>
                    <a:pt x="0" y="0"/>
                  </a:moveTo>
                  <a:lnTo>
                    <a:pt x="1117600" y="6866467"/>
                  </a:lnTo>
                  <a:lnTo>
                    <a:pt x="1270000" y="6866467"/>
                  </a:lnTo>
                  <a:cubicBezTo>
                    <a:pt x="1272822" y="4574822"/>
                    <a:pt x="1250245" y="2291645"/>
                    <a:pt x="1253067" y="0"/>
                  </a:cubicBez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Freeform 15"/>
            <p:cNvSpPr/>
            <p:nvPr/>
          </p:nvSpPr>
          <p:spPr>
            <a:xfrm>
              <a:off x="8060297" y="4893733"/>
              <a:ext cx="1094086" cy="1964267"/>
            </a:xfrm>
            <a:custGeom>
              <a:avLst/>
              <a:gdLst/>
              <a:ahLst/>
              <a:cxnLst/>
              <a:rect l="l" t="t" r="r" b="b"/>
              <a:pathLst>
                <a:path w="1820333" h="3268133">
                  <a:moveTo>
                    <a:pt x="0" y="3268133"/>
                  </a:moveTo>
                  <a:lnTo>
                    <a:pt x="1811866" y="0"/>
                  </a:lnTo>
                  <a:cubicBezTo>
                    <a:pt x="1814688" y="1086555"/>
                    <a:pt x="1817511" y="2173111"/>
                    <a:pt x="1820333" y="3259666"/>
                  </a:cubicBezTo>
                  <a:lnTo>
                    <a:pt x="0" y="3268133"/>
                  </a:lnTo>
                  <a:close/>
                </a:path>
              </a:pathLst>
            </a:cu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09599" y="609600"/>
            <a:ext cx="6347713"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09599" y="2160590"/>
            <a:ext cx="6347714"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405258" y="6041363"/>
            <a:ext cx="684132"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0B74E423-BBCD-4771-98F9-29C59618911C}" type="datetimeFigureOut">
              <a:rPr lang="en-IN" smtClean="0"/>
              <a:t>21-06-2021</a:t>
            </a:fld>
            <a:endParaRPr lang="en-IN"/>
          </a:p>
        </p:txBody>
      </p:sp>
      <p:sp>
        <p:nvSpPr>
          <p:cNvPr id="5" name="Footer Placeholder 4"/>
          <p:cNvSpPr>
            <a:spLocks noGrp="1"/>
          </p:cNvSpPr>
          <p:nvPr>
            <p:ph type="ftr" sz="quarter" idx="3"/>
          </p:nvPr>
        </p:nvSpPr>
        <p:spPr>
          <a:xfrm>
            <a:off x="609599" y="6041363"/>
            <a:ext cx="4622973"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6444676" y="6041363"/>
            <a:ext cx="512638" cy="365125"/>
          </a:xfrm>
          <a:prstGeom prst="rect">
            <a:avLst/>
          </a:prstGeom>
        </p:spPr>
        <p:txBody>
          <a:bodyPr vert="horz" lIns="91440" tIns="45720" rIns="91440" bIns="45720" rtlCol="0" anchor="ctr"/>
          <a:lstStyle>
            <a:lvl1pPr algn="r">
              <a:defRPr sz="900">
                <a:solidFill>
                  <a:schemeClr val="accent1"/>
                </a:solidFill>
              </a:defRPr>
            </a:lvl1pPr>
          </a:lstStyle>
          <a:p>
            <a:fld id="{250F33D7-5C21-4D04-ADB6-BB5542C1F2A1}" type="slidenum">
              <a:rPr lang="en-IN" smtClean="0"/>
              <a:t>‹#›</a:t>
            </a:fld>
            <a:endParaRPr lang="en-IN"/>
          </a:p>
        </p:txBody>
      </p:sp>
    </p:spTree>
    <p:extLst>
      <p:ext uri="{BB962C8B-B14F-4D97-AF65-F5344CB8AC3E}">
        <p14:creationId xmlns:p14="http://schemas.microsoft.com/office/powerpoint/2010/main" val="202779180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png"/><Relationship Id="rId18" Type="http://schemas.openxmlformats.org/officeDocument/2006/relationships/image" Target="../media/image21.pn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png"/><Relationship Id="rId17" Type="http://schemas.openxmlformats.org/officeDocument/2006/relationships/image" Target="../media/image20.png"/><Relationship Id="rId2" Type="http://schemas.openxmlformats.org/officeDocument/2006/relationships/image" Target="../media/image5.png"/><Relationship Id="rId16" Type="http://schemas.openxmlformats.org/officeDocument/2006/relationships/image" Target="../media/image19.png"/><Relationship Id="rId1" Type="http://schemas.openxmlformats.org/officeDocument/2006/relationships/slideLayout" Target="../slideLayouts/slideLayout1.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5" Type="http://schemas.openxmlformats.org/officeDocument/2006/relationships/image" Target="../media/image18.png"/><Relationship Id="rId10" Type="http://schemas.openxmlformats.org/officeDocument/2006/relationships/image" Target="../media/image13.png"/><Relationship Id="rId19" Type="http://schemas.openxmlformats.org/officeDocument/2006/relationships/image" Target="../media/image22.png"/><Relationship Id="rId4" Type="http://schemas.openxmlformats.org/officeDocument/2006/relationships/image" Target="../media/image7.png"/><Relationship Id="rId9" Type="http://schemas.openxmlformats.org/officeDocument/2006/relationships/image" Target="../media/image12.png"/><Relationship Id="rId14" Type="http://schemas.openxmlformats.org/officeDocument/2006/relationships/image" Target="../media/image17.png"/></Relationships>
</file>

<file path=ppt/slides/_rels/slide1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hyperlink" Target="http://www.businessdictionary.com/definition/linear-regression.html" TargetMode="Externa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hyperlink" Target="https://www.ncbi.nlm.nih.gov/pmc/articles/PMC2845248/#B15" TargetMode="Externa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1.xml"/><Relationship Id="rId4" Type="http://schemas.openxmlformats.org/officeDocument/2006/relationships/chart" Target="../charts/chart3.xml"/></Relationships>
</file>

<file path=ppt/slides/_rels/slide2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hyperlink" Target="https://www.dummies.com/education/math/statistics/how-to-calculate-a-regression-line/" TargetMode="External"/><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hyperlink" Target="http://blog.minitab.com/blog/adventures-in-statistics-2/regression-analysis-how-to-interpret-the-constant-y-intercept" TargetMode="Externa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hyperlink" Target="https://en.wikipedia.org/wiki/Matrix_(mathematics)" TargetMode="External"/><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69867BC-290E-424B-9222-2393C9365FE5}"/>
              </a:ext>
            </a:extLst>
          </p:cNvPr>
          <p:cNvSpPr/>
          <p:nvPr/>
        </p:nvSpPr>
        <p:spPr>
          <a:xfrm>
            <a:off x="395536" y="620687"/>
            <a:ext cx="8358360" cy="590465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a:extLst>
              <a:ext uri="{FF2B5EF4-FFF2-40B4-BE49-F238E27FC236}">
                <a16:creationId xmlns:a16="http://schemas.microsoft.com/office/drawing/2014/main" id="{A3FC89DA-834A-4AF0-8286-C4F775759310}"/>
              </a:ext>
            </a:extLst>
          </p:cNvPr>
          <p:cNvSpPr txBox="1"/>
          <p:nvPr/>
        </p:nvSpPr>
        <p:spPr>
          <a:xfrm>
            <a:off x="611560" y="3044279"/>
            <a:ext cx="7920880" cy="769441"/>
          </a:xfrm>
          <a:prstGeom prst="rect">
            <a:avLst/>
          </a:prstGeom>
          <a:noFill/>
        </p:spPr>
        <p:txBody>
          <a:bodyPr wrap="square">
            <a:spAutoFit/>
          </a:bodyPr>
          <a:lstStyle/>
          <a:p>
            <a:pPr algn="ctr">
              <a:spcBef>
                <a:spcPct val="0"/>
              </a:spcBef>
            </a:pPr>
            <a:r>
              <a:rPr lang="en-IN" sz="4400" b="1" dirty="0">
                <a:solidFill>
                  <a:srgbClr val="002060"/>
                </a:solidFill>
                <a:latin typeface="+mj-lt"/>
                <a:ea typeface="+mj-ea"/>
                <a:cs typeface="+mj-cs"/>
              </a:rPr>
              <a:t>Data Science for Health Care</a:t>
            </a:r>
          </a:p>
        </p:txBody>
      </p:sp>
    </p:spTree>
    <p:extLst>
      <p:ext uri="{BB962C8B-B14F-4D97-AF65-F5344CB8AC3E}">
        <p14:creationId xmlns:p14="http://schemas.microsoft.com/office/powerpoint/2010/main" val="14435929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971600" y="703256"/>
            <a:ext cx="2050561" cy="461665"/>
          </a:xfrm>
          <a:prstGeom prst="rect">
            <a:avLst/>
          </a:prstGeom>
        </p:spPr>
        <p:txBody>
          <a:bodyPr wrap="none">
            <a:spAutoFit/>
          </a:bodyPr>
          <a:lstStyle/>
          <a:p>
            <a:pPr algn="just">
              <a:spcBef>
                <a:spcPts val="1200"/>
              </a:spcBef>
              <a:spcAft>
                <a:spcPts val="1200"/>
              </a:spcAft>
            </a:pPr>
            <a:r>
              <a:rPr lang="en-US" sz="2400" b="1" dirty="0">
                <a:solidFill>
                  <a:srgbClr val="00B050"/>
                </a:solidFill>
              </a:rPr>
              <a:t>Who is who ?</a:t>
            </a:r>
          </a:p>
        </p:txBody>
      </p:sp>
      <p:graphicFrame>
        <p:nvGraphicFramePr>
          <p:cNvPr id="5" name="Table 4"/>
          <p:cNvGraphicFramePr>
            <a:graphicFrameLocks noGrp="1"/>
          </p:cNvGraphicFramePr>
          <p:nvPr>
            <p:extLst>
              <p:ext uri="{D42A27DB-BD31-4B8C-83A1-F6EECF244321}">
                <p14:modId xmlns:p14="http://schemas.microsoft.com/office/powerpoint/2010/main" val="131731995"/>
              </p:ext>
            </p:extLst>
          </p:nvPr>
        </p:nvGraphicFramePr>
        <p:xfrm>
          <a:off x="1043608" y="1247489"/>
          <a:ext cx="7112768" cy="4572000"/>
        </p:xfrm>
        <a:graphic>
          <a:graphicData uri="http://schemas.openxmlformats.org/drawingml/2006/table">
            <a:tbl>
              <a:tblPr firstRow="1" bandRow="1">
                <a:tableStyleId>{5C22544A-7EE6-4342-B048-85BDC9FD1C3A}</a:tableStyleId>
              </a:tblPr>
              <a:tblGrid>
                <a:gridCol w="3652502">
                  <a:extLst>
                    <a:ext uri="{9D8B030D-6E8A-4147-A177-3AD203B41FA5}">
                      <a16:colId xmlns:a16="http://schemas.microsoft.com/office/drawing/2014/main" val="20000"/>
                    </a:ext>
                  </a:extLst>
                </a:gridCol>
                <a:gridCol w="3460266">
                  <a:extLst>
                    <a:ext uri="{9D8B030D-6E8A-4147-A177-3AD203B41FA5}">
                      <a16:colId xmlns:a16="http://schemas.microsoft.com/office/drawing/2014/main" val="20001"/>
                    </a:ext>
                  </a:extLst>
                </a:gridCol>
              </a:tblGrid>
              <a:tr h="36190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A Data Scientist</a:t>
                      </a:r>
                    </a:p>
                  </a:txBody>
                  <a:tcPr/>
                </a:tc>
                <a:tc>
                  <a:txBody>
                    <a:bodyPr/>
                    <a:lstStyle/>
                    <a:p>
                      <a:r>
                        <a:rPr lang="en-IN" dirty="0"/>
                        <a:t>A Data Engineer</a:t>
                      </a:r>
                    </a:p>
                  </a:txBody>
                  <a:tcPr/>
                </a:tc>
                <a:extLst>
                  <a:ext uri="{0D108BD9-81ED-4DB2-BD59-A6C34878D82A}">
                    <a16:rowId xmlns:a16="http://schemas.microsoft.com/office/drawing/2014/main" val="10000"/>
                  </a:ext>
                </a:extLst>
              </a:tr>
              <a:tr h="89236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Identifies relevant data sets needed for data analytics applications</a:t>
                      </a:r>
                    </a:p>
                  </a:txBody>
                  <a:tcPr/>
                </a:tc>
                <a:tc>
                  <a:txBody>
                    <a:bodyPr/>
                    <a:lstStyle/>
                    <a:p>
                      <a:r>
                        <a:rPr lang="en-IN" dirty="0"/>
                        <a:t>Builds data pipelines to pull together data from different systems</a:t>
                      </a:r>
                    </a:p>
                  </a:txBody>
                  <a:tcPr/>
                </a:tc>
                <a:extLst>
                  <a:ext uri="{0D108BD9-81ED-4DB2-BD59-A6C34878D82A}">
                    <a16:rowId xmlns:a16="http://schemas.microsoft.com/office/drawing/2014/main" val="10001"/>
                  </a:ext>
                </a:extLst>
              </a:tr>
              <a:tr h="89236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Works with others to collect, integrate and prepare data for analysis</a:t>
                      </a:r>
                    </a:p>
                  </a:txBody>
                  <a:tcPr/>
                </a:tc>
                <a:tc>
                  <a:txBody>
                    <a:bodyPr/>
                    <a:lstStyle/>
                    <a:p>
                      <a:r>
                        <a:rPr lang="en-IN" dirty="0"/>
                        <a:t>Aids data scientists in integrating, consolidating and cleansing data</a:t>
                      </a:r>
                    </a:p>
                  </a:txBody>
                  <a:tcPr/>
                </a:tc>
                <a:extLst>
                  <a:ext uri="{0D108BD9-81ED-4DB2-BD59-A6C34878D82A}">
                    <a16:rowId xmlns:a16="http://schemas.microsoft.com/office/drawing/2014/main" val="10002"/>
                  </a:ext>
                </a:extLst>
              </a:tr>
              <a:tr h="89236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Develops, trains and runs analytical models and assesses their findings</a:t>
                      </a:r>
                    </a:p>
                  </a:txBody>
                  <a:tcPr/>
                </a:tc>
                <a:tc>
                  <a:txBody>
                    <a:bodyPr/>
                    <a:lstStyle/>
                    <a:p>
                      <a:r>
                        <a:rPr lang="en-IN" dirty="0"/>
                        <a:t>Structures and organizes data for use in specific analytics applications</a:t>
                      </a:r>
                    </a:p>
                  </a:txBody>
                  <a:tcPr/>
                </a:tc>
                <a:extLst>
                  <a:ext uri="{0D108BD9-81ED-4DB2-BD59-A6C34878D82A}">
                    <a16:rowId xmlns:a16="http://schemas.microsoft.com/office/drawing/2014/main" val="10003"/>
                  </a:ext>
                </a:extLst>
              </a:tr>
              <a:tr h="1427784">
                <a:tc>
                  <a:txBody>
                    <a:bodyPr/>
                    <a:lstStyle/>
                    <a:p>
                      <a:r>
                        <a:rPr lang="en-IN" dirty="0"/>
                        <a:t>Communicates the results to business owners and other end users</a:t>
                      </a:r>
                    </a:p>
                  </a:txBody>
                  <a:tcPr/>
                </a:tc>
                <a:tc>
                  <a:txBody>
                    <a:bodyPr/>
                    <a:lstStyle/>
                    <a:p>
                      <a:r>
                        <a:rPr lang="en-IN" dirty="0"/>
                        <a:t>Develops and implements scripts for database maintenance, monitoring, and performance tuning to be applied across the business</a:t>
                      </a:r>
                    </a:p>
                  </a:txBody>
                  <a:tcPr/>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472C3382-5D2C-4FD9-9F09-A7BA24E86D61}"/>
              </a:ext>
            </a:extLst>
          </p:cNvPr>
          <p:cNvSpPr/>
          <p:nvPr/>
        </p:nvSpPr>
        <p:spPr>
          <a:xfrm>
            <a:off x="755576" y="620688"/>
            <a:ext cx="7772400" cy="586865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1225545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971600" y="1006697"/>
            <a:ext cx="4146713" cy="461665"/>
          </a:xfrm>
          <a:prstGeom prst="rect">
            <a:avLst/>
          </a:prstGeom>
        </p:spPr>
        <p:txBody>
          <a:bodyPr wrap="none">
            <a:spAutoFit/>
          </a:bodyPr>
          <a:lstStyle/>
          <a:p>
            <a:pPr algn="just">
              <a:spcBef>
                <a:spcPts val="1200"/>
              </a:spcBef>
              <a:spcAft>
                <a:spcPts val="1200"/>
              </a:spcAft>
            </a:pPr>
            <a:r>
              <a:rPr lang="en-US" sz="2400" b="1" dirty="0">
                <a:solidFill>
                  <a:srgbClr val="00B050"/>
                </a:solidFill>
              </a:rPr>
              <a:t>Tools used in Data Analytics</a:t>
            </a:r>
          </a:p>
        </p:txBody>
      </p:sp>
      <p:sp>
        <p:nvSpPr>
          <p:cNvPr id="5" name="Rectangle 4">
            <a:extLst>
              <a:ext uri="{FF2B5EF4-FFF2-40B4-BE49-F238E27FC236}">
                <a16:creationId xmlns:a16="http://schemas.microsoft.com/office/drawing/2014/main" id="{F86CCBFF-0FFD-4818-A89B-4C40CFA33441}"/>
              </a:ext>
            </a:extLst>
          </p:cNvPr>
          <p:cNvSpPr/>
          <p:nvPr/>
        </p:nvSpPr>
        <p:spPr>
          <a:xfrm>
            <a:off x="755576" y="548679"/>
            <a:ext cx="7848872" cy="59078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101D9DB3-0621-42E8-879C-3D5294D7A2A1}"/>
              </a:ext>
            </a:extLst>
          </p:cNvPr>
          <p:cNvGrpSpPr/>
          <p:nvPr/>
        </p:nvGrpSpPr>
        <p:grpSpPr>
          <a:xfrm>
            <a:off x="861788" y="1772816"/>
            <a:ext cx="7636448" cy="1288848"/>
            <a:chOff x="2010025" y="2481641"/>
            <a:chExt cx="7636448" cy="1288848"/>
          </a:xfrm>
        </p:grpSpPr>
        <p:pic>
          <p:nvPicPr>
            <p:cNvPr id="10" name="Picture 9">
              <a:extLst>
                <a:ext uri="{FF2B5EF4-FFF2-40B4-BE49-F238E27FC236}">
                  <a16:creationId xmlns:a16="http://schemas.microsoft.com/office/drawing/2014/main" id="{5AC9E84A-94CA-447D-8818-1665EB53279C}"/>
                </a:ext>
              </a:extLst>
            </p:cNvPr>
            <p:cNvPicPr>
              <a:picLocks noChangeAspect="1"/>
            </p:cNvPicPr>
            <p:nvPr/>
          </p:nvPicPr>
          <p:blipFill>
            <a:blip r:embed="rId2"/>
            <a:stretch>
              <a:fillRect/>
            </a:stretch>
          </p:blipFill>
          <p:spPr>
            <a:xfrm>
              <a:off x="3521200" y="2499999"/>
              <a:ext cx="788322" cy="708827"/>
            </a:xfrm>
            <a:prstGeom prst="rect">
              <a:avLst/>
            </a:prstGeom>
          </p:spPr>
        </p:pic>
        <p:pic>
          <p:nvPicPr>
            <p:cNvPr id="11" name="Picture 10">
              <a:extLst>
                <a:ext uri="{FF2B5EF4-FFF2-40B4-BE49-F238E27FC236}">
                  <a16:creationId xmlns:a16="http://schemas.microsoft.com/office/drawing/2014/main" id="{0D846454-C135-424E-AD74-CD11615E6660}"/>
                </a:ext>
              </a:extLst>
            </p:cNvPr>
            <p:cNvPicPr>
              <a:picLocks noChangeAspect="1"/>
            </p:cNvPicPr>
            <p:nvPr/>
          </p:nvPicPr>
          <p:blipFill>
            <a:blip r:embed="rId3"/>
            <a:stretch>
              <a:fillRect/>
            </a:stretch>
          </p:blipFill>
          <p:spPr>
            <a:xfrm>
              <a:off x="4697511" y="2499999"/>
              <a:ext cx="1433814" cy="410859"/>
            </a:xfrm>
            <a:prstGeom prst="rect">
              <a:avLst/>
            </a:prstGeom>
          </p:spPr>
        </p:pic>
        <p:pic>
          <p:nvPicPr>
            <p:cNvPr id="12" name="Picture 11">
              <a:extLst>
                <a:ext uri="{FF2B5EF4-FFF2-40B4-BE49-F238E27FC236}">
                  <a16:creationId xmlns:a16="http://schemas.microsoft.com/office/drawing/2014/main" id="{72B77415-31D6-4BDB-9132-303AD09403AB}"/>
                </a:ext>
              </a:extLst>
            </p:cNvPr>
            <p:cNvPicPr>
              <a:picLocks noChangeAspect="1"/>
            </p:cNvPicPr>
            <p:nvPr/>
          </p:nvPicPr>
          <p:blipFill>
            <a:blip r:embed="rId4"/>
            <a:stretch>
              <a:fillRect/>
            </a:stretch>
          </p:blipFill>
          <p:spPr>
            <a:xfrm>
              <a:off x="2010025" y="2499999"/>
              <a:ext cx="1181100" cy="742950"/>
            </a:xfrm>
            <a:prstGeom prst="rect">
              <a:avLst/>
            </a:prstGeom>
          </p:spPr>
        </p:pic>
        <p:pic>
          <p:nvPicPr>
            <p:cNvPr id="13" name="Picture 12">
              <a:extLst>
                <a:ext uri="{FF2B5EF4-FFF2-40B4-BE49-F238E27FC236}">
                  <a16:creationId xmlns:a16="http://schemas.microsoft.com/office/drawing/2014/main" id="{6F2B6CDC-6E63-480F-8352-42A81F6A2786}"/>
                </a:ext>
              </a:extLst>
            </p:cNvPr>
            <p:cNvPicPr>
              <a:picLocks noChangeAspect="1"/>
            </p:cNvPicPr>
            <p:nvPr/>
          </p:nvPicPr>
          <p:blipFill>
            <a:blip r:embed="rId5"/>
            <a:stretch>
              <a:fillRect/>
            </a:stretch>
          </p:blipFill>
          <p:spPr>
            <a:xfrm>
              <a:off x="4710278" y="3083637"/>
              <a:ext cx="554850" cy="675709"/>
            </a:xfrm>
            <a:prstGeom prst="rect">
              <a:avLst/>
            </a:prstGeom>
          </p:spPr>
        </p:pic>
        <p:pic>
          <p:nvPicPr>
            <p:cNvPr id="14" name="Picture 13">
              <a:extLst>
                <a:ext uri="{FF2B5EF4-FFF2-40B4-BE49-F238E27FC236}">
                  <a16:creationId xmlns:a16="http://schemas.microsoft.com/office/drawing/2014/main" id="{1DB5AC55-4830-472F-923E-92973DF563B4}"/>
                </a:ext>
              </a:extLst>
            </p:cNvPr>
            <p:cNvPicPr>
              <a:picLocks noChangeAspect="1"/>
            </p:cNvPicPr>
            <p:nvPr/>
          </p:nvPicPr>
          <p:blipFill>
            <a:blip r:embed="rId6"/>
            <a:stretch>
              <a:fillRect/>
            </a:stretch>
          </p:blipFill>
          <p:spPr>
            <a:xfrm>
              <a:off x="3521200" y="3420268"/>
              <a:ext cx="863451" cy="282061"/>
            </a:xfrm>
            <a:prstGeom prst="rect">
              <a:avLst/>
            </a:prstGeom>
          </p:spPr>
        </p:pic>
        <p:pic>
          <p:nvPicPr>
            <p:cNvPr id="15" name="Picture 14">
              <a:extLst>
                <a:ext uri="{FF2B5EF4-FFF2-40B4-BE49-F238E27FC236}">
                  <a16:creationId xmlns:a16="http://schemas.microsoft.com/office/drawing/2014/main" id="{693C545B-AF9F-47F1-888A-542585098387}"/>
                </a:ext>
              </a:extLst>
            </p:cNvPr>
            <p:cNvPicPr>
              <a:picLocks noChangeAspect="1"/>
            </p:cNvPicPr>
            <p:nvPr/>
          </p:nvPicPr>
          <p:blipFill>
            <a:blip r:embed="rId7"/>
            <a:stretch>
              <a:fillRect/>
            </a:stretch>
          </p:blipFill>
          <p:spPr>
            <a:xfrm>
              <a:off x="2010025" y="3370439"/>
              <a:ext cx="1333500" cy="400050"/>
            </a:xfrm>
            <a:prstGeom prst="rect">
              <a:avLst/>
            </a:prstGeom>
          </p:spPr>
        </p:pic>
        <p:pic>
          <p:nvPicPr>
            <p:cNvPr id="16" name="Picture 15">
              <a:extLst>
                <a:ext uri="{FF2B5EF4-FFF2-40B4-BE49-F238E27FC236}">
                  <a16:creationId xmlns:a16="http://schemas.microsoft.com/office/drawing/2014/main" id="{50AFE255-814A-44DA-A4A3-41923123F41C}"/>
                </a:ext>
              </a:extLst>
            </p:cNvPr>
            <p:cNvPicPr>
              <a:picLocks noChangeAspect="1"/>
            </p:cNvPicPr>
            <p:nvPr/>
          </p:nvPicPr>
          <p:blipFill>
            <a:blip r:embed="rId8"/>
            <a:stretch>
              <a:fillRect/>
            </a:stretch>
          </p:blipFill>
          <p:spPr>
            <a:xfrm>
              <a:off x="6521020" y="2527935"/>
              <a:ext cx="1799562" cy="410859"/>
            </a:xfrm>
            <a:prstGeom prst="rect">
              <a:avLst/>
            </a:prstGeom>
          </p:spPr>
        </p:pic>
        <p:pic>
          <p:nvPicPr>
            <p:cNvPr id="17" name="Picture 16">
              <a:extLst>
                <a:ext uri="{FF2B5EF4-FFF2-40B4-BE49-F238E27FC236}">
                  <a16:creationId xmlns:a16="http://schemas.microsoft.com/office/drawing/2014/main" id="{A9AE5583-AD9D-4FE0-B391-465BA519FCAD}"/>
                </a:ext>
              </a:extLst>
            </p:cNvPr>
            <p:cNvPicPr>
              <a:picLocks noChangeAspect="1"/>
            </p:cNvPicPr>
            <p:nvPr/>
          </p:nvPicPr>
          <p:blipFill>
            <a:blip r:embed="rId9"/>
            <a:stretch>
              <a:fillRect/>
            </a:stretch>
          </p:blipFill>
          <p:spPr>
            <a:xfrm>
              <a:off x="6521020" y="3076596"/>
              <a:ext cx="1305931" cy="366577"/>
            </a:xfrm>
            <a:prstGeom prst="rect">
              <a:avLst/>
            </a:prstGeom>
          </p:spPr>
        </p:pic>
        <p:pic>
          <p:nvPicPr>
            <p:cNvPr id="18" name="Picture 17">
              <a:extLst>
                <a:ext uri="{FF2B5EF4-FFF2-40B4-BE49-F238E27FC236}">
                  <a16:creationId xmlns:a16="http://schemas.microsoft.com/office/drawing/2014/main" id="{1AF044CF-CB7D-4466-ADCD-6432E9AD11B4}"/>
                </a:ext>
              </a:extLst>
            </p:cNvPr>
            <p:cNvPicPr>
              <a:picLocks noChangeAspect="1"/>
            </p:cNvPicPr>
            <p:nvPr/>
          </p:nvPicPr>
          <p:blipFill>
            <a:blip r:embed="rId10"/>
            <a:stretch>
              <a:fillRect/>
            </a:stretch>
          </p:blipFill>
          <p:spPr>
            <a:xfrm>
              <a:off x="8398698" y="2481641"/>
              <a:ext cx="1247775" cy="1247775"/>
            </a:xfrm>
            <a:prstGeom prst="rect">
              <a:avLst/>
            </a:prstGeom>
          </p:spPr>
        </p:pic>
      </p:grpSp>
      <p:pic>
        <p:nvPicPr>
          <p:cNvPr id="19" name="Picture 18">
            <a:extLst>
              <a:ext uri="{FF2B5EF4-FFF2-40B4-BE49-F238E27FC236}">
                <a16:creationId xmlns:a16="http://schemas.microsoft.com/office/drawing/2014/main" id="{4A7E896D-F7B1-4435-8214-5C60D75BB88B}"/>
              </a:ext>
            </a:extLst>
          </p:cNvPr>
          <p:cNvPicPr>
            <a:picLocks noChangeAspect="1"/>
          </p:cNvPicPr>
          <p:nvPr/>
        </p:nvPicPr>
        <p:blipFill>
          <a:blip r:embed="rId11"/>
          <a:stretch>
            <a:fillRect/>
          </a:stretch>
        </p:blipFill>
        <p:spPr>
          <a:xfrm>
            <a:off x="971600" y="3531983"/>
            <a:ext cx="837771" cy="711790"/>
          </a:xfrm>
          <a:prstGeom prst="rect">
            <a:avLst/>
          </a:prstGeom>
        </p:spPr>
      </p:pic>
      <p:pic>
        <p:nvPicPr>
          <p:cNvPr id="20" name="Picture 19">
            <a:extLst>
              <a:ext uri="{FF2B5EF4-FFF2-40B4-BE49-F238E27FC236}">
                <a16:creationId xmlns:a16="http://schemas.microsoft.com/office/drawing/2014/main" id="{5A8B2040-FD6E-4FDC-8114-B54619976B34}"/>
              </a:ext>
            </a:extLst>
          </p:cNvPr>
          <p:cNvPicPr>
            <a:picLocks noChangeAspect="1"/>
          </p:cNvPicPr>
          <p:nvPr/>
        </p:nvPicPr>
        <p:blipFill>
          <a:blip r:embed="rId12"/>
          <a:stretch>
            <a:fillRect/>
          </a:stretch>
        </p:blipFill>
        <p:spPr>
          <a:xfrm>
            <a:off x="1023705" y="4294749"/>
            <a:ext cx="597289" cy="671950"/>
          </a:xfrm>
          <a:prstGeom prst="rect">
            <a:avLst/>
          </a:prstGeom>
        </p:spPr>
      </p:pic>
      <p:pic>
        <p:nvPicPr>
          <p:cNvPr id="21" name="Picture 20">
            <a:extLst>
              <a:ext uri="{FF2B5EF4-FFF2-40B4-BE49-F238E27FC236}">
                <a16:creationId xmlns:a16="http://schemas.microsoft.com/office/drawing/2014/main" id="{BE6B5327-97F4-4B91-A5CD-04B5FEBB1D4E}"/>
              </a:ext>
            </a:extLst>
          </p:cNvPr>
          <p:cNvPicPr>
            <a:picLocks noChangeAspect="1"/>
          </p:cNvPicPr>
          <p:nvPr/>
        </p:nvPicPr>
        <p:blipFill>
          <a:blip r:embed="rId13"/>
          <a:stretch>
            <a:fillRect/>
          </a:stretch>
        </p:blipFill>
        <p:spPr>
          <a:xfrm>
            <a:off x="2527566" y="3537415"/>
            <a:ext cx="1009650" cy="514350"/>
          </a:xfrm>
          <a:prstGeom prst="rect">
            <a:avLst/>
          </a:prstGeom>
        </p:spPr>
      </p:pic>
      <p:pic>
        <p:nvPicPr>
          <p:cNvPr id="22" name="Picture 21">
            <a:extLst>
              <a:ext uri="{FF2B5EF4-FFF2-40B4-BE49-F238E27FC236}">
                <a16:creationId xmlns:a16="http://schemas.microsoft.com/office/drawing/2014/main" id="{0C0ABB86-4E10-43AE-9ACB-849A800FDE05}"/>
              </a:ext>
            </a:extLst>
          </p:cNvPr>
          <p:cNvPicPr>
            <a:picLocks noChangeAspect="1"/>
          </p:cNvPicPr>
          <p:nvPr/>
        </p:nvPicPr>
        <p:blipFill>
          <a:blip r:embed="rId14"/>
          <a:stretch>
            <a:fillRect/>
          </a:stretch>
        </p:blipFill>
        <p:spPr>
          <a:xfrm>
            <a:off x="2515752" y="4294749"/>
            <a:ext cx="594450" cy="538079"/>
          </a:xfrm>
          <a:prstGeom prst="rect">
            <a:avLst/>
          </a:prstGeom>
        </p:spPr>
      </p:pic>
      <p:pic>
        <p:nvPicPr>
          <p:cNvPr id="23" name="Picture 22">
            <a:extLst>
              <a:ext uri="{FF2B5EF4-FFF2-40B4-BE49-F238E27FC236}">
                <a16:creationId xmlns:a16="http://schemas.microsoft.com/office/drawing/2014/main" id="{8CEC1E68-903C-45C4-8BE9-9F51DDC78183}"/>
              </a:ext>
            </a:extLst>
          </p:cNvPr>
          <p:cNvPicPr>
            <a:picLocks noChangeAspect="1"/>
          </p:cNvPicPr>
          <p:nvPr/>
        </p:nvPicPr>
        <p:blipFill>
          <a:blip r:embed="rId15"/>
          <a:stretch>
            <a:fillRect/>
          </a:stretch>
        </p:blipFill>
        <p:spPr>
          <a:xfrm>
            <a:off x="3736153" y="3537415"/>
            <a:ext cx="691945" cy="578609"/>
          </a:xfrm>
          <a:prstGeom prst="rect">
            <a:avLst/>
          </a:prstGeom>
        </p:spPr>
      </p:pic>
      <p:pic>
        <p:nvPicPr>
          <p:cNvPr id="24" name="Picture 23">
            <a:extLst>
              <a:ext uri="{FF2B5EF4-FFF2-40B4-BE49-F238E27FC236}">
                <a16:creationId xmlns:a16="http://schemas.microsoft.com/office/drawing/2014/main" id="{54EE48DE-78BC-4753-9652-6304330B2F08}"/>
              </a:ext>
            </a:extLst>
          </p:cNvPr>
          <p:cNvPicPr>
            <a:picLocks noChangeAspect="1"/>
          </p:cNvPicPr>
          <p:nvPr/>
        </p:nvPicPr>
        <p:blipFill>
          <a:blip r:embed="rId16"/>
          <a:stretch>
            <a:fillRect/>
          </a:stretch>
        </p:blipFill>
        <p:spPr>
          <a:xfrm>
            <a:off x="3791626" y="4294749"/>
            <a:ext cx="580997" cy="585879"/>
          </a:xfrm>
          <a:prstGeom prst="rect">
            <a:avLst/>
          </a:prstGeom>
        </p:spPr>
      </p:pic>
      <p:pic>
        <p:nvPicPr>
          <p:cNvPr id="25" name="Picture 24">
            <a:extLst>
              <a:ext uri="{FF2B5EF4-FFF2-40B4-BE49-F238E27FC236}">
                <a16:creationId xmlns:a16="http://schemas.microsoft.com/office/drawing/2014/main" id="{6331616B-F614-43B8-8009-53B00C96D2CB}"/>
              </a:ext>
            </a:extLst>
          </p:cNvPr>
          <p:cNvPicPr>
            <a:picLocks noChangeAspect="1"/>
          </p:cNvPicPr>
          <p:nvPr/>
        </p:nvPicPr>
        <p:blipFill>
          <a:blip r:embed="rId17"/>
          <a:stretch>
            <a:fillRect/>
          </a:stretch>
        </p:blipFill>
        <p:spPr>
          <a:xfrm>
            <a:off x="6183491" y="3564419"/>
            <a:ext cx="1571625" cy="495300"/>
          </a:xfrm>
          <a:prstGeom prst="rect">
            <a:avLst/>
          </a:prstGeom>
        </p:spPr>
      </p:pic>
      <p:pic>
        <p:nvPicPr>
          <p:cNvPr id="26" name="Picture 25">
            <a:extLst>
              <a:ext uri="{FF2B5EF4-FFF2-40B4-BE49-F238E27FC236}">
                <a16:creationId xmlns:a16="http://schemas.microsoft.com/office/drawing/2014/main" id="{CBF6C875-0EFB-4305-ADC5-49AEF763463F}"/>
              </a:ext>
            </a:extLst>
          </p:cNvPr>
          <p:cNvPicPr>
            <a:picLocks noChangeAspect="1"/>
          </p:cNvPicPr>
          <p:nvPr/>
        </p:nvPicPr>
        <p:blipFill>
          <a:blip r:embed="rId18"/>
          <a:stretch>
            <a:fillRect/>
          </a:stretch>
        </p:blipFill>
        <p:spPr>
          <a:xfrm>
            <a:off x="6165117" y="4211307"/>
            <a:ext cx="1209675" cy="695325"/>
          </a:xfrm>
          <a:prstGeom prst="rect">
            <a:avLst/>
          </a:prstGeom>
        </p:spPr>
      </p:pic>
      <p:pic>
        <p:nvPicPr>
          <p:cNvPr id="27" name="Picture 26">
            <a:extLst>
              <a:ext uri="{FF2B5EF4-FFF2-40B4-BE49-F238E27FC236}">
                <a16:creationId xmlns:a16="http://schemas.microsoft.com/office/drawing/2014/main" id="{C7DDD13C-1B22-4491-A207-1E2C6A43A393}"/>
              </a:ext>
            </a:extLst>
          </p:cNvPr>
          <p:cNvPicPr>
            <a:picLocks noChangeAspect="1"/>
          </p:cNvPicPr>
          <p:nvPr/>
        </p:nvPicPr>
        <p:blipFill>
          <a:blip r:embed="rId19"/>
          <a:stretch>
            <a:fillRect/>
          </a:stretch>
        </p:blipFill>
        <p:spPr>
          <a:xfrm>
            <a:off x="4674380" y="3470036"/>
            <a:ext cx="1137937" cy="628377"/>
          </a:xfrm>
          <a:prstGeom prst="rect">
            <a:avLst/>
          </a:prstGeom>
        </p:spPr>
      </p:pic>
    </p:spTree>
    <p:extLst>
      <p:ext uri="{BB962C8B-B14F-4D97-AF65-F5344CB8AC3E}">
        <p14:creationId xmlns:p14="http://schemas.microsoft.com/office/powerpoint/2010/main" val="6775214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72C3382-5D2C-4FD9-9F09-A7BA24E86D61}"/>
              </a:ext>
            </a:extLst>
          </p:cNvPr>
          <p:cNvSpPr/>
          <p:nvPr/>
        </p:nvSpPr>
        <p:spPr>
          <a:xfrm>
            <a:off x="755576" y="620688"/>
            <a:ext cx="7772400" cy="586865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7" name="Group 6">
            <a:extLst>
              <a:ext uri="{FF2B5EF4-FFF2-40B4-BE49-F238E27FC236}">
                <a16:creationId xmlns:a16="http://schemas.microsoft.com/office/drawing/2014/main" id="{28919C1F-1A35-444F-9504-335CB2C6C304}"/>
              </a:ext>
            </a:extLst>
          </p:cNvPr>
          <p:cNvGrpSpPr/>
          <p:nvPr/>
        </p:nvGrpSpPr>
        <p:grpSpPr>
          <a:xfrm>
            <a:off x="1011451" y="764704"/>
            <a:ext cx="6584885" cy="5616624"/>
            <a:chOff x="1011451" y="764704"/>
            <a:chExt cx="5363007" cy="5161725"/>
          </a:xfrm>
        </p:grpSpPr>
        <p:sp>
          <p:nvSpPr>
            <p:cNvPr id="4" name="Rectangle 3"/>
            <p:cNvSpPr/>
            <p:nvPr/>
          </p:nvSpPr>
          <p:spPr>
            <a:xfrm>
              <a:off x="1011451" y="764704"/>
              <a:ext cx="5363007" cy="461665"/>
            </a:xfrm>
            <a:prstGeom prst="rect">
              <a:avLst/>
            </a:prstGeom>
          </p:spPr>
          <p:txBody>
            <a:bodyPr wrap="none">
              <a:spAutoFit/>
            </a:bodyPr>
            <a:lstStyle/>
            <a:p>
              <a:pPr algn="just">
                <a:spcBef>
                  <a:spcPts val="1200"/>
                </a:spcBef>
                <a:spcAft>
                  <a:spcPts val="1200"/>
                </a:spcAft>
              </a:pPr>
              <a:r>
                <a:rPr lang="en-US" sz="2400" b="1" dirty="0">
                  <a:solidFill>
                    <a:srgbClr val="00B050"/>
                  </a:solidFill>
                </a:rPr>
                <a:t>Uses of Data Analytics in Healthcare</a:t>
              </a:r>
            </a:p>
          </p:txBody>
        </p:sp>
        <p:pic>
          <p:nvPicPr>
            <p:cNvPr id="6" name="Picture 5">
              <a:extLst>
                <a:ext uri="{FF2B5EF4-FFF2-40B4-BE49-F238E27FC236}">
                  <a16:creationId xmlns:a16="http://schemas.microsoft.com/office/drawing/2014/main" id="{A6F0AC0A-96BC-40F5-81B7-0251C8B8A476}"/>
                </a:ext>
              </a:extLst>
            </p:cNvPr>
            <p:cNvPicPr>
              <a:picLocks noChangeAspect="1"/>
            </p:cNvPicPr>
            <p:nvPr/>
          </p:nvPicPr>
          <p:blipFill>
            <a:blip r:embed="rId2"/>
            <a:stretch>
              <a:fillRect/>
            </a:stretch>
          </p:blipFill>
          <p:spPr>
            <a:xfrm>
              <a:off x="1011451" y="1226369"/>
              <a:ext cx="4911394" cy="4700060"/>
            </a:xfrm>
            <a:prstGeom prst="rect">
              <a:avLst/>
            </a:prstGeom>
          </p:spPr>
        </p:pic>
      </p:grpSp>
    </p:spTree>
    <p:extLst>
      <p:ext uri="{BB962C8B-B14F-4D97-AF65-F5344CB8AC3E}">
        <p14:creationId xmlns:p14="http://schemas.microsoft.com/office/powerpoint/2010/main" val="12418636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41740" y="692695"/>
            <a:ext cx="3330399" cy="461665"/>
          </a:xfrm>
          <a:prstGeom prst="rect">
            <a:avLst/>
          </a:prstGeom>
        </p:spPr>
        <p:txBody>
          <a:bodyPr wrap="none">
            <a:spAutoFit/>
          </a:bodyPr>
          <a:lstStyle/>
          <a:p>
            <a:pPr algn="just">
              <a:spcBef>
                <a:spcPts val="1200"/>
              </a:spcBef>
              <a:spcAft>
                <a:spcPts val="1200"/>
              </a:spcAft>
            </a:pPr>
            <a:r>
              <a:rPr lang="en-US" sz="2400" b="1" dirty="0">
                <a:solidFill>
                  <a:srgbClr val="00B050"/>
                </a:solidFill>
              </a:rPr>
              <a:t>Uses of Data Analytics</a:t>
            </a:r>
          </a:p>
        </p:txBody>
      </p:sp>
      <p:sp>
        <p:nvSpPr>
          <p:cNvPr id="3" name="Rectangle 2"/>
          <p:cNvSpPr/>
          <p:nvPr/>
        </p:nvSpPr>
        <p:spPr>
          <a:xfrm>
            <a:off x="791580" y="1235511"/>
            <a:ext cx="7560840" cy="5247590"/>
          </a:xfrm>
          <a:prstGeom prst="rect">
            <a:avLst/>
          </a:prstGeom>
        </p:spPr>
        <p:txBody>
          <a:bodyPr wrap="square">
            <a:spAutoFit/>
          </a:bodyPr>
          <a:lstStyle/>
          <a:p>
            <a:pPr marL="533400" lvl="1" indent="-533400" algn="just">
              <a:buAutoNum type="arabicPeriod"/>
              <a:tabLst>
                <a:tab pos="533400" algn="l"/>
              </a:tabLst>
            </a:pPr>
            <a:r>
              <a:rPr lang="en-IN" sz="2400" b="1" dirty="0"/>
              <a:t>Internet Search: All search engines make use of data science algorithms to deliver the best result. Google processes more than 20 petabytes of data every day.</a:t>
            </a:r>
          </a:p>
          <a:p>
            <a:pPr marL="533400" indent="-533400" algn="just">
              <a:buAutoNum type="arabicPeriod"/>
              <a:tabLst>
                <a:tab pos="533400" algn="l"/>
              </a:tabLst>
            </a:pPr>
            <a:endParaRPr lang="en-IN" sz="1100" b="1" dirty="0"/>
          </a:p>
          <a:p>
            <a:pPr marL="533400" indent="-533400" algn="just">
              <a:tabLst>
                <a:tab pos="533400" algn="l"/>
              </a:tabLst>
            </a:pPr>
            <a:r>
              <a:rPr lang="en-IN" sz="2400" b="1" dirty="0"/>
              <a:t>2. 	Digital Advertisements: Starting from the display banners on various websites to the digital bill boards 	at 	the airports - almost all of them are decided by 	using data science algorithms.</a:t>
            </a:r>
          </a:p>
          <a:p>
            <a:pPr marL="533400" indent="-533400" algn="just">
              <a:tabLst>
                <a:tab pos="533400" algn="l"/>
              </a:tabLst>
            </a:pPr>
            <a:endParaRPr lang="en-IN" sz="1200" b="1" dirty="0"/>
          </a:p>
          <a:p>
            <a:pPr marL="533400" indent="-533400" algn="just">
              <a:tabLst>
                <a:tab pos="533400" algn="l"/>
              </a:tabLst>
            </a:pPr>
            <a:r>
              <a:rPr lang="en-IN" sz="2400" b="1" dirty="0"/>
              <a:t>3.	Recommender Systems: Using the previous search 	results for a user, Internet giants such as Amazon, 	Google Play, Twitter etc. make recommendations for their products.</a:t>
            </a:r>
          </a:p>
        </p:txBody>
      </p:sp>
      <p:sp>
        <p:nvSpPr>
          <p:cNvPr id="5" name="Rectangle 4">
            <a:extLst>
              <a:ext uri="{FF2B5EF4-FFF2-40B4-BE49-F238E27FC236}">
                <a16:creationId xmlns:a16="http://schemas.microsoft.com/office/drawing/2014/main" id="{2C385FF7-B334-48B0-831C-A99850D121CC}"/>
              </a:ext>
            </a:extLst>
          </p:cNvPr>
          <p:cNvSpPr/>
          <p:nvPr/>
        </p:nvSpPr>
        <p:spPr>
          <a:xfrm>
            <a:off x="755576" y="692695"/>
            <a:ext cx="7848872" cy="576383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8541703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239639" y="764703"/>
            <a:ext cx="5072864" cy="461665"/>
          </a:xfrm>
          <a:prstGeom prst="rect">
            <a:avLst/>
          </a:prstGeom>
        </p:spPr>
        <p:txBody>
          <a:bodyPr wrap="none">
            <a:spAutoFit/>
          </a:bodyPr>
          <a:lstStyle/>
          <a:p>
            <a:pPr algn="just">
              <a:spcBef>
                <a:spcPts val="1200"/>
              </a:spcBef>
              <a:spcAft>
                <a:spcPts val="1200"/>
              </a:spcAft>
            </a:pPr>
            <a:r>
              <a:rPr lang="en-US" sz="2400" b="1" dirty="0">
                <a:solidFill>
                  <a:srgbClr val="00B050"/>
                </a:solidFill>
              </a:rPr>
              <a:t>Uses of Data Analytics - continued</a:t>
            </a:r>
          </a:p>
        </p:txBody>
      </p:sp>
      <p:sp>
        <p:nvSpPr>
          <p:cNvPr id="3" name="Rectangle 2"/>
          <p:cNvSpPr/>
          <p:nvPr/>
        </p:nvSpPr>
        <p:spPr>
          <a:xfrm>
            <a:off x="755576" y="1226368"/>
            <a:ext cx="7632848" cy="5386090"/>
          </a:xfrm>
          <a:prstGeom prst="rect">
            <a:avLst/>
          </a:prstGeom>
        </p:spPr>
        <p:txBody>
          <a:bodyPr wrap="square">
            <a:spAutoFit/>
          </a:bodyPr>
          <a:lstStyle/>
          <a:p>
            <a:pPr marL="533400" lvl="1" indent="-533400" algn="just">
              <a:buFont typeface="+mj-lt"/>
              <a:buAutoNum type="arabicPeriod" startAt="4"/>
              <a:tabLst>
                <a:tab pos="533400" algn="l"/>
              </a:tabLst>
            </a:pPr>
            <a:r>
              <a:rPr lang="en-IN" sz="2400" b="1" dirty="0"/>
              <a:t>Image Recognition: Facebook give suggestions to tag 	your friends when you upload your image with friends 	by using Image recognition</a:t>
            </a:r>
          </a:p>
          <a:p>
            <a:pPr marL="533400" lvl="1" indent="-533400" algn="just">
              <a:buAutoNum type="arabicPeriod" startAt="4"/>
              <a:tabLst>
                <a:tab pos="533400" algn="l"/>
              </a:tabLst>
            </a:pPr>
            <a:endParaRPr lang="en-IN" sz="1200" b="1" dirty="0"/>
          </a:p>
          <a:p>
            <a:pPr marL="533400" lvl="1" indent="-533400" algn="just">
              <a:buAutoNum type="arabicPeriod" startAt="4"/>
              <a:tabLst>
                <a:tab pos="533400" algn="l"/>
              </a:tabLst>
            </a:pPr>
            <a:r>
              <a:rPr lang="en-IN" sz="2400" b="1" dirty="0"/>
              <a:t>Fraud and Risk Detection: Banks and Financial Institutions push their products and also evaluate the risks of probabilities of loan default based on customer demographics, credit profile, customer preferences</a:t>
            </a:r>
          </a:p>
          <a:p>
            <a:pPr marL="533400" lvl="1" indent="-533400" algn="just">
              <a:buAutoNum type="arabicPeriod" startAt="4"/>
              <a:tabLst>
                <a:tab pos="533400" algn="l"/>
              </a:tabLst>
            </a:pPr>
            <a:endParaRPr lang="en-IN" sz="1200" b="1" dirty="0"/>
          </a:p>
          <a:p>
            <a:pPr marL="533400" lvl="1" indent="-533400" algn="just">
              <a:buAutoNum type="arabicPeriod" startAt="4"/>
              <a:tabLst>
                <a:tab pos="533400" algn="l"/>
              </a:tabLst>
            </a:pPr>
            <a:r>
              <a:rPr lang="en-IN" sz="2400" b="1" dirty="0"/>
              <a:t>Delivery Logistics: Using data science companies such 	as DHL, FedEx, UPS have discovered the best route to 	ship goods at the best suited time to deliver</a:t>
            </a:r>
          </a:p>
        </p:txBody>
      </p:sp>
      <p:sp>
        <p:nvSpPr>
          <p:cNvPr id="5" name="Rectangle 4">
            <a:extLst>
              <a:ext uri="{FF2B5EF4-FFF2-40B4-BE49-F238E27FC236}">
                <a16:creationId xmlns:a16="http://schemas.microsoft.com/office/drawing/2014/main" id="{E8E226BA-6D50-4BB6-96D7-BF1B5D7291AD}"/>
              </a:ext>
            </a:extLst>
          </p:cNvPr>
          <p:cNvSpPr/>
          <p:nvPr/>
        </p:nvSpPr>
        <p:spPr>
          <a:xfrm>
            <a:off x="755576" y="764703"/>
            <a:ext cx="7848872" cy="569182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3641448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oter Placeholder 5"/>
          <p:cNvSpPr>
            <a:spLocks noGrp="1"/>
          </p:cNvSpPr>
          <p:nvPr>
            <p:ph type="ftr" sz="quarter" idx="11"/>
          </p:nvPr>
        </p:nvSpPr>
        <p:spPr>
          <a:xfrm>
            <a:off x="809268" y="6037294"/>
            <a:ext cx="4622973" cy="365125"/>
          </a:xfrm>
        </p:spPr>
        <p:txBody>
          <a:bodyPr/>
          <a:lstStyle/>
          <a:p>
            <a:r>
              <a:rPr lang="en-US" dirty="0"/>
              <a:t>PVS</a:t>
            </a:r>
          </a:p>
        </p:txBody>
      </p:sp>
      <p:sp>
        <p:nvSpPr>
          <p:cNvPr id="7" name="Slide Number Placeholder 4"/>
          <p:cNvSpPr>
            <a:spLocks noGrp="1"/>
          </p:cNvSpPr>
          <p:nvPr>
            <p:ph type="sldNum" sz="quarter" idx="12"/>
          </p:nvPr>
        </p:nvSpPr>
        <p:spPr/>
        <p:txBody>
          <a:bodyPr/>
          <a:lstStyle/>
          <a:p>
            <a:fld id="{FED95334-4B8F-4DF9-AC0C-BC57730D6088}" type="slidenum">
              <a:rPr lang="en-US" smtClean="0"/>
              <a:pPr/>
              <a:t>15</a:t>
            </a:fld>
            <a:endParaRPr lang="en-US"/>
          </a:p>
        </p:txBody>
      </p:sp>
      <p:sp>
        <p:nvSpPr>
          <p:cNvPr id="4" name="Rectangle 3"/>
          <p:cNvSpPr/>
          <p:nvPr/>
        </p:nvSpPr>
        <p:spPr>
          <a:xfrm>
            <a:off x="1272696" y="584445"/>
            <a:ext cx="5353389" cy="461665"/>
          </a:xfrm>
          <a:prstGeom prst="rect">
            <a:avLst/>
          </a:prstGeom>
        </p:spPr>
        <p:txBody>
          <a:bodyPr wrap="none">
            <a:spAutoFit/>
          </a:bodyPr>
          <a:lstStyle/>
          <a:p>
            <a:pPr algn="just">
              <a:spcBef>
                <a:spcPts val="1200"/>
              </a:spcBef>
              <a:spcAft>
                <a:spcPts val="1200"/>
              </a:spcAft>
            </a:pPr>
            <a:r>
              <a:rPr lang="en-US" sz="2400" b="1" dirty="0">
                <a:solidFill>
                  <a:srgbClr val="00B050"/>
                </a:solidFill>
              </a:rPr>
              <a:t>Popular algorithms in Data Analytics</a:t>
            </a:r>
          </a:p>
        </p:txBody>
      </p:sp>
      <p:sp>
        <p:nvSpPr>
          <p:cNvPr id="9" name="Rectangle 1"/>
          <p:cNvSpPr>
            <a:spLocks noChangeArrowheads="1"/>
          </p:cNvSpPr>
          <p:nvPr/>
        </p:nvSpPr>
        <p:spPr bwMode="auto">
          <a:xfrm>
            <a:off x="894259" y="1007026"/>
            <a:ext cx="7494166" cy="239039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914400" lvl="0" indent="-914400" eaLnBrk="0" fontAlgn="base" hangingPunct="0">
              <a:spcBef>
                <a:spcPts val="400"/>
              </a:spcBef>
              <a:spcAft>
                <a:spcPts val="400"/>
              </a:spcAft>
              <a:tabLst>
                <a:tab pos="914400" algn="l"/>
              </a:tabLst>
            </a:pPr>
            <a:r>
              <a:rPr lang="en-US" sz="3200" b="1" dirty="0">
                <a:cs typeface="Arial" pitchFamily="34" charset="0"/>
              </a:rPr>
              <a:t>	</a:t>
            </a:r>
            <a:r>
              <a:rPr lang="en-US" sz="2400" b="1" dirty="0">
                <a:cs typeface="Arial" pitchFamily="34" charset="0"/>
              </a:rPr>
              <a:t>Classification Algorithm</a:t>
            </a:r>
            <a:endParaRPr lang="en-US" sz="3200" b="1" dirty="0">
              <a:cs typeface="Arial" pitchFamily="34" charset="0"/>
            </a:endParaRPr>
          </a:p>
          <a:p>
            <a:pPr marL="723900" indent="-635000" algn="just" eaLnBrk="0" fontAlgn="base" hangingPunct="0">
              <a:spcBef>
                <a:spcPts val="400"/>
              </a:spcBef>
              <a:spcAft>
                <a:spcPts val="400"/>
              </a:spcAft>
              <a:buFont typeface="Wingdings" pitchFamily="2" charset="2"/>
              <a:buChar char="ü"/>
              <a:tabLst>
                <a:tab pos="914400" algn="l"/>
              </a:tabLst>
            </a:pPr>
            <a:r>
              <a:rPr lang="en-US" sz="2000" b="1" dirty="0">
                <a:cs typeface="Arial" pitchFamily="34" charset="0"/>
              </a:rPr>
              <a:t>Classification algorithms enable you to model categorical response variable as a function of one or more predictors. </a:t>
            </a:r>
          </a:p>
          <a:p>
            <a:pPr marL="723900" lvl="0" indent="-635000" algn="just" eaLnBrk="0" fontAlgn="base" hangingPunct="0">
              <a:spcBef>
                <a:spcPts val="400"/>
              </a:spcBef>
              <a:spcAft>
                <a:spcPts val="400"/>
              </a:spcAft>
              <a:buFont typeface="Wingdings" pitchFamily="2" charset="2"/>
              <a:buChar char="ü"/>
              <a:tabLst>
                <a:tab pos="914400" algn="l"/>
              </a:tabLst>
            </a:pPr>
            <a:r>
              <a:rPr lang="en-US" sz="2000" b="1" dirty="0">
                <a:cs typeface="Arial" pitchFamily="34" charset="0"/>
              </a:rPr>
              <a:t>Decision Tree learning is the construction of a decision tree from class-labeled training tuples. </a:t>
            </a:r>
            <a:r>
              <a:rPr lang="en-US" sz="2400" b="1" dirty="0">
                <a:cs typeface="Arial" pitchFamily="34" charset="0"/>
              </a:rPr>
              <a:t>	</a:t>
            </a:r>
          </a:p>
        </p:txBody>
      </p:sp>
      <p:pic>
        <p:nvPicPr>
          <p:cNvPr id="10" name="Picture 3"/>
          <p:cNvPicPr>
            <a:picLocks noChangeAspect="1" noChangeArrowheads="1"/>
          </p:cNvPicPr>
          <p:nvPr/>
        </p:nvPicPr>
        <p:blipFill>
          <a:blip r:embed="rId2" cstate="print"/>
          <a:srcRect/>
          <a:stretch>
            <a:fillRect/>
          </a:stretch>
        </p:blipFill>
        <p:spPr bwMode="auto">
          <a:xfrm>
            <a:off x="5330066" y="3460577"/>
            <a:ext cx="2467546" cy="2739056"/>
          </a:xfrm>
          <a:prstGeom prst="rect">
            <a:avLst/>
          </a:prstGeom>
          <a:noFill/>
          <a:ln w="9525">
            <a:noFill/>
            <a:miter lim="800000"/>
            <a:headEnd/>
            <a:tailEnd/>
          </a:ln>
        </p:spPr>
      </p:pic>
      <p:sp>
        <p:nvSpPr>
          <p:cNvPr id="3" name="Rectangle 2"/>
          <p:cNvSpPr/>
          <p:nvPr/>
        </p:nvSpPr>
        <p:spPr>
          <a:xfrm>
            <a:off x="743348" y="3426732"/>
            <a:ext cx="4274478" cy="2585323"/>
          </a:xfrm>
          <a:prstGeom prst="rect">
            <a:avLst/>
          </a:prstGeom>
        </p:spPr>
        <p:txBody>
          <a:bodyPr wrap="square">
            <a:spAutoFit/>
          </a:bodyPr>
          <a:lstStyle/>
          <a:p>
            <a:pPr marL="914400" indent="-914400" algn="just" eaLnBrk="0" fontAlgn="base" hangingPunct="0">
              <a:tabLst>
                <a:tab pos="914400" algn="l"/>
              </a:tabLst>
            </a:pPr>
            <a:r>
              <a:rPr lang="en-US" b="1" i="1" dirty="0">
                <a:solidFill>
                  <a:srgbClr val="FF0000"/>
                </a:solidFill>
                <a:cs typeface="Arial" pitchFamily="34" charset="0"/>
              </a:rPr>
              <a:t>	A decision tree is a flow-chart like structure, where each internal (non-leaf) node denotes a test on an attribute, each branch represents the outcome of a test, and each leaf (or  terminal) node holds a class label. The topmost node in a tree is the root node.</a:t>
            </a:r>
            <a:endParaRPr lang="en-US" sz="2400" b="1" i="1" dirty="0">
              <a:cs typeface="Arial" pitchFamily="34" charset="0"/>
            </a:endParaRPr>
          </a:p>
        </p:txBody>
      </p:sp>
      <p:sp>
        <p:nvSpPr>
          <p:cNvPr id="11" name="Rectangle 10">
            <a:extLst>
              <a:ext uri="{FF2B5EF4-FFF2-40B4-BE49-F238E27FC236}">
                <a16:creationId xmlns:a16="http://schemas.microsoft.com/office/drawing/2014/main" id="{0D6B3125-3E34-49E6-BD77-4448D71DBD98}"/>
              </a:ext>
            </a:extLst>
          </p:cNvPr>
          <p:cNvSpPr/>
          <p:nvPr/>
        </p:nvSpPr>
        <p:spPr>
          <a:xfrm>
            <a:off x="755576" y="584445"/>
            <a:ext cx="7848872" cy="587208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673403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oter Placeholder 5"/>
          <p:cNvSpPr>
            <a:spLocks noGrp="1"/>
          </p:cNvSpPr>
          <p:nvPr>
            <p:ph type="ftr" sz="quarter" idx="11"/>
          </p:nvPr>
        </p:nvSpPr>
        <p:spPr>
          <a:xfrm>
            <a:off x="755576" y="6041363"/>
            <a:ext cx="4622973" cy="365125"/>
          </a:xfrm>
        </p:spPr>
        <p:txBody>
          <a:bodyPr/>
          <a:lstStyle/>
          <a:p>
            <a:r>
              <a:rPr lang="en-US" dirty="0"/>
              <a:t>PVS</a:t>
            </a:r>
          </a:p>
        </p:txBody>
      </p:sp>
      <p:sp>
        <p:nvSpPr>
          <p:cNvPr id="7" name="Slide Number Placeholder 4"/>
          <p:cNvSpPr>
            <a:spLocks noGrp="1"/>
          </p:cNvSpPr>
          <p:nvPr>
            <p:ph type="sldNum" sz="quarter" idx="12"/>
          </p:nvPr>
        </p:nvSpPr>
        <p:spPr/>
        <p:txBody>
          <a:bodyPr/>
          <a:lstStyle/>
          <a:p>
            <a:fld id="{FED95334-4B8F-4DF9-AC0C-BC57730D6088}" type="slidenum">
              <a:rPr lang="en-US" smtClean="0"/>
              <a:pPr/>
              <a:t>16</a:t>
            </a:fld>
            <a:endParaRPr lang="en-US"/>
          </a:p>
        </p:txBody>
      </p:sp>
      <p:sp>
        <p:nvSpPr>
          <p:cNvPr id="4" name="Rectangle 3"/>
          <p:cNvSpPr/>
          <p:nvPr/>
        </p:nvSpPr>
        <p:spPr>
          <a:xfrm>
            <a:off x="1259174" y="692695"/>
            <a:ext cx="5353389" cy="461665"/>
          </a:xfrm>
          <a:prstGeom prst="rect">
            <a:avLst/>
          </a:prstGeom>
        </p:spPr>
        <p:txBody>
          <a:bodyPr wrap="none">
            <a:spAutoFit/>
          </a:bodyPr>
          <a:lstStyle/>
          <a:p>
            <a:pPr algn="just">
              <a:spcBef>
                <a:spcPts val="1200"/>
              </a:spcBef>
              <a:spcAft>
                <a:spcPts val="1200"/>
              </a:spcAft>
            </a:pPr>
            <a:r>
              <a:rPr lang="en-US" sz="2400" b="1" dirty="0">
                <a:solidFill>
                  <a:srgbClr val="00B050"/>
                </a:solidFill>
              </a:rPr>
              <a:t>Popular algorithms in Data Analytics</a:t>
            </a:r>
          </a:p>
        </p:txBody>
      </p:sp>
      <p:sp>
        <p:nvSpPr>
          <p:cNvPr id="11" name="Rectangle 10"/>
          <p:cNvSpPr/>
          <p:nvPr/>
        </p:nvSpPr>
        <p:spPr>
          <a:xfrm>
            <a:off x="1259174" y="1139338"/>
            <a:ext cx="3206968" cy="461665"/>
          </a:xfrm>
          <a:prstGeom prst="rect">
            <a:avLst/>
          </a:prstGeom>
        </p:spPr>
        <p:txBody>
          <a:bodyPr wrap="none">
            <a:spAutoFit/>
          </a:bodyPr>
          <a:lstStyle/>
          <a:p>
            <a:pPr marL="914400" lvl="0" indent="-914400" eaLnBrk="0" fontAlgn="base" hangingPunct="0">
              <a:spcBef>
                <a:spcPts val="400"/>
              </a:spcBef>
              <a:spcAft>
                <a:spcPts val="400"/>
              </a:spcAft>
              <a:tabLst>
                <a:tab pos="914400" algn="l"/>
              </a:tabLst>
            </a:pPr>
            <a:r>
              <a:rPr lang="en-US" sz="2400" b="1" dirty="0">
                <a:cs typeface="Arial" pitchFamily="34" charset="0"/>
              </a:rPr>
              <a:t>Regression Algorithm</a:t>
            </a:r>
          </a:p>
        </p:txBody>
      </p:sp>
      <p:sp>
        <p:nvSpPr>
          <p:cNvPr id="12" name="Rectangle 11"/>
          <p:cNvSpPr/>
          <p:nvPr/>
        </p:nvSpPr>
        <p:spPr>
          <a:xfrm>
            <a:off x="1291546" y="1681705"/>
            <a:ext cx="6592822" cy="923330"/>
          </a:xfrm>
          <a:prstGeom prst="rect">
            <a:avLst/>
          </a:prstGeom>
        </p:spPr>
        <p:txBody>
          <a:bodyPr wrap="square">
            <a:spAutoFit/>
          </a:bodyPr>
          <a:lstStyle/>
          <a:p>
            <a:r>
              <a:rPr lang="en-IN" b="1" dirty="0"/>
              <a:t>Regression</a:t>
            </a:r>
            <a:r>
              <a:rPr lang="en-IN" dirty="0"/>
              <a:t> is a technique used to predict a range of numeric values (also called continuous values), given a particular dataset.</a:t>
            </a:r>
          </a:p>
        </p:txBody>
      </p:sp>
      <p:sp>
        <p:nvSpPr>
          <p:cNvPr id="13" name="Rectangle 12">
            <a:extLst>
              <a:ext uri="{FF2B5EF4-FFF2-40B4-BE49-F238E27FC236}">
                <a16:creationId xmlns:a16="http://schemas.microsoft.com/office/drawing/2014/main" id="{8CCCF60A-3C05-452F-A9DA-6B160ED067AA}"/>
              </a:ext>
            </a:extLst>
          </p:cNvPr>
          <p:cNvSpPr/>
          <p:nvPr/>
        </p:nvSpPr>
        <p:spPr>
          <a:xfrm>
            <a:off x="755576" y="692695"/>
            <a:ext cx="7848872" cy="576383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 name="Picture 2">
            <a:extLst>
              <a:ext uri="{FF2B5EF4-FFF2-40B4-BE49-F238E27FC236}">
                <a16:creationId xmlns:a16="http://schemas.microsoft.com/office/drawing/2014/main" id="{E8048180-17F4-4797-99A7-34AACE787046}"/>
              </a:ext>
            </a:extLst>
          </p:cNvPr>
          <p:cNvPicPr>
            <a:picLocks noChangeAspect="1"/>
          </p:cNvPicPr>
          <p:nvPr/>
        </p:nvPicPr>
        <p:blipFill>
          <a:blip r:embed="rId2"/>
          <a:stretch>
            <a:fillRect/>
          </a:stretch>
        </p:blipFill>
        <p:spPr>
          <a:xfrm>
            <a:off x="1203581" y="2611981"/>
            <a:ext cx="6952861" cy="3422436"/>
          </a:xfrm>
          <a:prstGeom prst="rect">
            <a:avLst/>
          </a:prstGeom>
        </p:spPr>
      </p:pic>
    </p:spTree>
    <p:extLst>
      <p:ext uri="{BB962C8B-B14F-4D97-AF65-F5344CB8AC3E}">
        <p14:creationId xmlns:p14="http://schemas.microsoft.com/office/powerpoint/2010/main" val="29633879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oter Placeholder 5"/>
          <p:cNvSpPr>
            <a:spLocks noGrp="1"/>
          </p:cNvSpPr>
          <p:nvPr>
            <p:ph type="ftr" sz="quarter" idx="11"/>
          </p:nvPr>
        </p:nvSpPr>
        <p:spPr>
          <a:xfrm>
            <a:off x="755576" y="6041363"/>
            <a:ext cx="4622973" cy="365125"/>
          </a:xfrm>
        </p:spPr>
        <p:txBody>
          <a:bodyPr/>
          <a:lstStyle/>
          <a:p>
            <a:r>
              <a:rPr lang="en-US" dirty="0"/>
              <a:t>PVS</a:t>
            </a:r>
          </a:p>
        </p:txBody>
      </p:sp>
      <p:sp>
        <p:nvSpPr>
          <p:cNvPr id="7" name="Slide Number Placeholder 4"/>
          <p:cNvSpPr>
            <a:spLocks noGrp="1"/>
          </p:cNvSpPr>
          <p:nvPr>
            <p:ph type="sldNum" sz="quarter" idx="12"/>
          </p:nvPr>
        </p:nvSpPr>
        <p:spPr/>
        <p:txBody>
          <a:bodyPr/>
          <a:lstStyle/>
          <a:p>
            <a:fld id="{FED95334-4B8F-4DF9-AC0C-BC57730D6088}" type="slidenum">
              <a:rPr lang="en-US" smtClean="0"/>
              <a:pPr/>
              <a:t>17</a:t>
            </a:fld>
            <a:endParaRPr lang="en-US"/>
          </a:p>
        </p:txBody>
      </p:sp>
      <p:sp>
        <p:nvSpPr>
          <p:cNvPr id="13" name="Rectangle 12">
            <a:extLst>
              <a:ext uri="{FF2B5EF4-FFF2-40B4-BE49-F238E27FC236}">
                <a16:creationId xmlns:a16="http://schemas.microsoft.com/office/drawing/2014/main" id="{8CCCF60A-3C05-452F-A9DA-6B160ED067AA}"/>
              </a:ext>
            </a:extLst>
          </p:cNvPr>
          <p:cNvSpPr/>
          <p:nvPr/>
        </p:nvSpPr>
        <p:spPr>
          <a:xfrm>
            <a:off x="755576" y="692695"/>
            <a:ext cx="7848872" cy="576383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3333004A-8F1B-45F2-BEFD-7E8132122B94}"/>
              </a:ext>
            </a:extLst>
          </p:cNvPr>
          <p:cNvSpPr/>
          <p:nvPr/>
        </p:nvSpPr>
        <p:spPr>
          <a:xfrm>
            <a:off x="1065592" y="1245296"/>
            <a:ext cx="7322831" cy="457011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just" defTabSz="914400"/>
            <a:endParaRPr lang="en-US" sz="1600" i="1" dirty="0">
              <a:solidFill>
                <a:prstClr val="black"/>
              </a:solidFill>
              <a:latin typeface="Lucida Sans Unicode"/>
            </a:endParaRPr>
          </a:p>
        </p:txBody>
      </p:sp>
      <p:sp>
        <p:nvSpPr>
          <p:cNvPr id="10" name="Rectangle 9">
            <a:extLst>
              <a:ext uri="{FF2B5EF4-FFF2-40B4-BE49-F238E27FC236}">
                <a16:creationId xmlns:a16="http://schemas.microsoft.com/office/drawing/2014/main" id="{E00BFB5D-D467-4A59-BDCF-FCB163F31804}"/>
              </a:ext>
            </a:extLst>
          </p:cNvPr>
          <p:cNvSpPr/>
          <p:nvPr/>
        </p:nvSpPr>
        <p:spPr>
          <a:xfrm>
            <a:off x="1029328" y="724191"/>
            <a:ext cx="5616625" cy="461665"/>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IN" sz="2400" b="1" dirty="0"/>
              <a:t>Introduction to Regression</a:t>
            </a:r>
          </a:p>
        </p:txBody>
      </p:sp>
      <p:sp>
        <p:nvSpPr>
          <p:cNvPr id="14" name="Slide Number Placeholder 3">
            <a:extLst>
              <a:ext uri="{FF2B5EF4-FFF2-40B4-BE49-F238E27FC236}">
                <a16:creationId xmlns:a16="http://schemas.microsoft.com/office/drawing/2014/main" id="{9F97D61A-3E02-406A-97D7-17B63EDA40F1}"/>
              </a:ext>
            </a:extLst>
          </p:cNvPr>
          <p:cNvSpPr>
            <a:spLocks noGrp="1"/>
          </p:cNvSpPr>
          <p:nvPr/>
        </p:nvSpPr>
        <p:spPr>
          <a:xfrm>
            <a:off x="8148070" y="6029015"/>
            <a:ext cx="426884" cy="143550"/>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chemeClr val="accent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fld id="{0B54B8B4-04A8-4F77-86AC-E65618650DD6}" type="slidenum">
              <a:rPr kumimoji="0" lang="en-IN" sz="1200" b="0" i="0" u="none" strike="noStrike" kern="1200" cap="none" spc="0" normalizeH="0" baseline="0" noProof="0" smtClean="0">
                <a:ln>
                  <a:noFill/>
                </a:ln>
                <a:solidFill>
                  <a:srgbClr val="191B0E"/>
                </a:solidFill>
                <a:effectLst/>
                <a:uLnTx/>
                <a:uFillTx/>
                <a:latin typeface="Franklin Gothic Book" panose="020B05030201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a:t>
            </a:fld>
            <a:endParaRPr kumimoji="0" lang="en-IN" sz="1200" b="0" i="0" u="none" strike="noStrike" kern="1200" cap="none" spc="0" normalizeH="0" baseline="0" noProof="0">
              <a:ln>
                <a:noFill/>
              </a:ln>
              <a:solidFill>
                <a:srgbClr val="191B0E"/>
              </a:solidFill>
              <a:effectLst/>
              <a:uLnTx/>
              <a:uFillTx/>
              <a:latin typeface="Franklin Gothic Book" panose="020B0503020102020204"/>
              <a:ea typeface="+mn-ea"/>
              <a:cs typeface="+mn-cs"/>
            </a:endParaRPr>
          </a:p>
        </p:txBody>
      </p:sp>
      <p:sp>
        <p:nvSpPr>
          <p:cNvPr id="16" name="Rectangle 15">
            <a:extLst>
              <a:ext uri="{FF2B5EF4-FFF2-40B4-BE49-F238E27FC236}">
                <a16:creationId xmlns:a16="http://schemas.microsoft.com/office/drawing/2014/main" id="{E946B720-44AC-4873-9E3C-8E859AEA2088}"/>
              </a:ext>
            </a:extLst>
          </p:cNvPr>
          <p:cNvSpPr/>
          <p:nvPr/>
        </p:nvSpPr>
        <p:spPr>
          <a:xfrm>
            <a:off x="1097371" y="1283408"/>
            <a:ext cx="7219044" cy="3785652"/>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463550" lvl="0" indent="-463550" algn="just" defTabSz="914400">
              <a:buFont typeface="Wingdings" pitchFamily="2" charset="2"/>
              <a:buChar char="Ø"/>
            </a:pPr>
            <a:r>
              <a:rPr lang="en-IN" sz="1600" dirty="0">
                <a:solidFill>
                  <a:prstClr val="black"/>
                </a:solidFill>
                <a:latin typeface="Calibri" panose="020F0502020204030204" pitchFamily="34" charset="0"/>
                <a:cs typeface="Calibri" panose="020F0502020204030204" pitchFamily="34" charset="0"/>
              </a:rPr>
              <a:t>Linear regression is a mathematical technique for finding the straight line that best fits the values of a linear function, plotted on a scatter graph as data points. - Business Dictionary*</a:t>
            </a:r>
          </a:p>
          <a:p>
            <a:pPr marL="463550" lvl="0" indent="-463550" algn="just" defTabSz="914400">
              <a:buFont typeface="Wingdings" pitchFamily="2" charset="2"/>
              <a:buChar char="Ø"/>
            </a:pPr>
            <a:r>
              <a:rPr lang="en-IN" sz="1600" dirty="0">
                <a:solidFill>
                  <a:srgbClr val="FF0000"/>
                </a:solidFill>
                <a:latin typeface="Calibri" panose="020F0502020204030204" pitchFamily="34" charset="0"/>
                <a:cs typeface="Calibri" panose="020F0502020204030204" pitchFamily="34" charset="0"/>
              </a:rPr>
              <a:t>Response variable </a:t>
            </a:r>
            <a:r>
              <a:rPr lang="en-IN" sz="1600" dirty="0">
                <a:solidFill>
                  <a:prstClr val="black"/>
                </a:solidFill>
                <a:latin typeface="Calibri" panose="020F0502020204030204" pitchFamily="34" charset="0"/>
                <a:cs typeface="Calibri" panose="020F0502020204030204" pitchFamily="34" charset="0"/>
              </a:rPr>
              <a:t>(aka dependent or outcome or target) is the variable of focus in a research study.  </a:t>
            </a:r>
          </a:p>
          <a:p>
            <a:pPr marL="463550" lvl="0" indent="-463550" algn="just" defTabSz="914400">
              <a:buFont typeface="Wingdings" pitchFamily="2" charset="2"/>
              <a:buChar char="Ø"/>
            </a:pPr>
            <a:r>
              <a:rPr lang="en-IN" sz="1600" dirty="0">
                <a:solidFill>
                  <a:srgbClr val="FF0000"/>
                </a:solidFill>
                <a:latin typeface="Calibri" panose="020F0502020204030204" pitchFamily="34" charset="0"/>
                <a:cs typeface="Calibri" panose="020F0502020204030204" pitchFamily="34" charset="0"/>
              </a:rPr>
              <a:t>Predictor variable </a:t>
            </a:r>
            <a:r>
              <a:rPr lang="en-IN" sz="1600" dirty="0">
                <a:solidFill>
                  <a:prstClr val="black"/>
                </a:solidFill>
                <a:latin typeface="Calibri" panose="020F0502020204030204" pitchFamily="34" charset="0"/>
                <a:cs typeface="Calibri" panose="020F0502020204030204" pitchFamily="34" charset="0"/>
              </a:rPr>
              <a:t>(aka independent or explanatory) is the variable that explains the variation in the response variable and it might affect the response variable.</a:t>
            </a:r>
          </a:p>
          <a:p>
            <a:pPr marL="463550" indent="-463550" algn="just" defTabSz="914400">
              <a:buFont typeface="Wingdings" pitchFamily="2" charset="2"/>
              <a:buChar char="Ø"/>
            </a:pPr>
            <a:r>
              <a:rPr lang="en-IN" sz="1600" dirty="0">
                <a:solidFill>
                  <a:prstClr val="black"/>
                </a:solidFill>
                <a:latin typeface="Calibri" panose="020F0502020204030204" pitchFamily="34" charset="0"/>
                <a:cs typeface="Calibri" panose="020F0502020204030204" pitchFamily="34" charset="0"/>
              </a:rPr>
              <a:t>For example, the response variable is volume of Sales in thousands on a given day in an online stores and the predictor variable is the advertisement expenses.</a:t>
            </a:r>
          </a:p>
          <a:p>
            <a:pPr marL="463550" indent="-463550" algn="just" defTabSz="914400">
              <a:buFont typeface="Wingdings" pitchFamily="2" charset="2"/>
              <a:buChar char="Ø"/>
            </a:pPr>
            <a:r>
              <a:rPr lang="en-IN" sz="1600" dirty="0">
                <a:solidFill>
                  <a:prstClr val="black"/>
                </a:solidFill>
                <a:latin typeface="Calibri" panose="020F0502020204030204" pitchFamily="34" charset="0"/>
                <a:cs typeface="Calibri" panose="020F0502020204030204" pitchFamily="34" charset="0"/>
              </a:rPr>
              <a:t>Focus of the regression analysis is on the relationship between a response variable and one or more predictor variables. To be more specific, this helps one to understand how the typical value of the response variable changes when any one of the predictor variables varies, keeping other predictor variables constant.</a:t>
            </a:r>
          </a:p>
        </p:txBody>
      </p:sp>
      <p:sp>
        <p:nvSpPr>
          <p:cNvPr id="17" name="Rectangle 16">
            <a:extLst>
              <a:ext uri="{FF2B5EF4-FFF2-40B4-BE49-F238E27FC236}">
                <a16:creationId xmlns:a16="http://schemas.microsoft.com/office/drawing/2014/main" id="{CB3C0E0B-8C48-484A-9728-B03BD1D1EC78}"/>
              </a:ext>
            </a:extLst>
          </p:cNvPr>
          <p:cNvSpPr/>
          <p:nvPr/>
        </p:nvSpPr>
        <p:spPr>
          <a:xfrm>
            <a:off x="1106723" y="3283701"/>
            <a:ext cx="7219044" cy="369332"/>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463550" indent="-463550" algn="just" defTabSz="914400">
              <a:buFont typeface="Wingdings" pitchFamily="2" charset="2"/>
              <a:buChar char="Ø"/>
            </a:pPr>
            <a:endParaRPr lang="en-IN" b="1" dirty="0">
              <a:solidFill>
                <a:prstClr val="black"/>
              </a:solidFill>
              <a:latin typeface="Calibri" panose="020F0502020204030204" pitchFamily="34" charset="0"/>
              <a:cs typeface="Calibri" panose="020F0502020204030204" pitchFamily="34" charset="0"/>
            </a:endParaRPr>
          </a:p>
        </p:txBody>
      </p:sp>
      <p:sp>
        <p:nvSpPr>
          <p:cNvPr id="18" name="Rectangle 17">
            <a:extLst>
              <a:ext uri="{FF2B5EF4-FFF2-40B4-BE49-F238E27FC236}">
                <a16:creationId xmlns:a16="http://schemas.microsoft.com/office/drawing/2014/main" id="{3849F8C8-9D43-4E47-A1B0-5975948106C3}"/>
              </a:ext>
            </a:extLst>
          </p:cNvPr>
          <p:cNvSpPr/>
          <p:nvPr/>
        </p:nvSpPr>
        <p:spPr>
          <a:xfrm>
            <a:off x="1259632" y="5000257"/>
            <a:ext cx="5810571" cy="411411"/>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lvl="0" algn="just" defTabSz="914400"/>
            <a:r>
              <a:rPr lang="en-IN" b="1" dirty="0">
                <a:solidFill>
                  <a:prstClr val="black"/>
                </a:solidFill>
                <a:latin typeface="Calibri" panose="020F0502020204030204" pitchFamily="34" charset="0"/>
                <a:cs typeface="Calibri" panose="020F0502020204030204" pitchFamily="34" charset="0"/>
              </a:rPr>
              <a:t>Reference:</a:t>
            </a:r>
          </a:p>
          <a:p>
            <a:pPr marL="285750" lvl="0" indent="-285750" algn="just" defTabSz="914400">
              <a:buFont typeface="Arial" panose="020B0604020202020204" pitchFamily="34" charset="0"/>
              <a:buChar char="•"/>
            </a:pPr>
            <a:r>
              <a:rPr lang="en-IN" sz="1400" b="1" i="1" dirty="0">
                <a:solidFill>
                  <a:srgbClr val="FF0000"/>
                </a:solidFill>
                <a:latin typeface="Calibri" panose="020F0502020204030204" pitchFamily="34" charset="0"/>
                <a:cs typeface="Calibri" panose="020F0502020204030204" pitchFamily="34" charset="0"/>
                <a:hlinkClick r:id="rId2">
                  <a:extLst>
                    <a:ext uri="{A12FA001-AC4F-418D-AE19-62706E023703}">
                      <ahyp:hlinkClr xmlns:ahyp="http://schemas.microsoft.com/office/drawing/2018/hyperlinkcolor" val="tx"/>
                    </a:ext>
                  </a:extLst>
                </a:hlinkClick>
              </a:rPr>
              <a:t>http://www.businessdictionary.com/definition/linear-regression.html</a:t>
            </a:r>
            <a:endParaRPr lang="en-IN" sz="1400" b="1" i="1" dirty="0">
              <a:solidFill>
                <a:srgbClr val="FF0000"/>
              </a:solidFill>
              <a:latin typeface="Calibri" panose="020F0502020204030204" pitchFamily="34" charset="0"/>
              <a:cs typeface="Calibri" panose="020F0502020204030204" pitchFamily="34" charset="0"/>
            </a:endParaRPr>
          </a:p>
          <a:p>
            <a:pPr marL="285750" indent="-285750" algn="just" defTabSz="914400">
              <a:buFont typeface="Arial" panose="020B0604020202020204" pitchFamily="34" charset="0"/>
              <a:buChar char="•"/>
            </a:pPr>
            <a:r>
              <a:rPr lang="en-IN" sz="1400" b="1" i="1" dirty="0">
                <a:solidFill>
                  <a:srgbClr val="FF0000"/>
                </a:solidFill>
                <a:latin typeface="Calibri" panose="020F0502020204030204" pitchFamily="34" charset="0"/>
                <a:cs typeface="Calibri" panose="020F0502020204030204" pitchFamily="34" charset="0"/>
              </a:rPr>
              <a:t>https://en.wikipedia.org/wiki/Regression_analysis </a:t>
            </a:r>
          </a:p>
          <a:p>
            <a:pPr marL="285750" lvl="0" indent="-285750" algn="just" defTabSz="914400">
              <a:buFont typeface="Arial" panose="020B0604020202020204" pitchFamily="34" charset="0"/>
              <a:buChar char="•"/>
            </a:pPr>
            <a:endParaRPr lang="en-US" sz="1600" i="1" dirty="0">
              <a:solidFill>
                <a:prstClr val="black"/>
              </a:solidFill>
              <a:latin typeface="Lucida Sans Unicode"/>
            </a:endParaRPr>
          </a:p>
        </p:txBody>
      </p:sp>
    </p:spTree>
    <p:extLst>
      <p:ext uri="{BB962C8B-B14F-4D97-AF65-F5344CB8AC3E}">
        <p14:creationId xmlns:p14="http://schemas.microsoft.com/office/powerpoint/2010/main" val="35760071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oter Placeholder 5"/>
          <p:cNvSpPr>
            <a:spLocks noGrp="1"/>
          </p:cNvSpPr>
          <p:nvPr>
            <p:ph type="ftr" sz="quarter" idx="11"/>
          </p:nvPr>
        </p:nvSpPr>
        <p:spPr>
          <a:xfrm>
            <a:off x="755576" y="6041363"/>
            <a:ext cx="4622973" cy="365125"/>
          </a:xfrm>
        </p:spPr>
        <p:txBody>
          <a:bodyPr/>
          <a:lstStyle/>
          <a:p>
            <a:r>
              <a:rPr lang="en-US" dirty="0"/>
              <a:t>PVS</a:t>
            </a:r>
          </a:p>
        </p:txBody>
      </p:sp>
      <p:sp>
        <p:nvSpPr>
          <p:cNvPr id="7" name="Slide Number Placeholder 4"/>
          <p:cNvSpPr>
            <a:spLocks noGrp="1"/>
          </p:cNvSpPr>
          <p:nvPr>
            <p:ph type="sldNum" sz="quarter" idx="12"/>
          </p:nvPr>
        </p:nvSpPr>
        <p:spPr/>
        <p:txBody>
          <a:bodyPr/>
          <a:lstStyle/>
          <a:p>
            <a:fld id="{FED95334-4B8F-4DF9-AC0C-BC57730D6088}" type="slidenum">
              <a:rPr lang="en-US" smtClean="0"/>
              <a:pPr/>
              <a:t>18</a:t>
            </a:fld>
            <a:endParaRPr lang="en-US"/>
          </a:p>
        </p:txBody>
      </p:sp>
      <p:sp>
        <p:nvSpPr>
          <p:cNvPr id="4" name="Rectangle 3"/>
          <p:cNvSpPr/>
          <p:nvPr/>
        </p:nvSpPr>
        <p:spPr>
          <a:xfrm>
            <a:off x="899592" y="771303"/>
            <a:ext cx="5727850" cy="461665"/>
          </a:xfrm>
          <a:prstGeom prst="rect">
            <a:avLst/>
          </a:prstGeom>
        </p:spPr>
        <p:txBody>
          <a:bodyPr wrap="none">
            <a:spAutoFit/>
          </a:bodyPr>
          <a:lstStyle/>
          <a:p>
            <a:r>
              <a:rPr lang="en-IN" sz="2400" b="1" dirty="0"/>
              <a:t>Introduction to Regression - continued</a:t>
            </a:r>
          </a:p>
        </p:txBody>
      </p:sp>
      <p:sp>
        <p:nvSpPr>
          <p:cNvPr id="13" name="Rectangle 12">
            <a:extLst>
              <a:ext uri="{FF2B5EF4-FFF2-40B4-BE49-F238E27FC236}">
                <a16:creationId xmlns:a16="http://schemas.microsoft.com/office/drawing/2014/main" id="{8CCCF60A-3C05-452F-A9DA-6B160ED067AA}"/>
              </a:ext>
            </a:extLst>
          </p:cNvPr>
          <p:cNvSpPr/>
          <p:nvPr/>
        </p:nvSpPr>
        <p:spPr>
          <a:xfrm>
            <a:off x="755576" y="692695"/>
            <a:ext cx="7848872" cy="576383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C773D083-1477-425B-806C-6E94969515BA}"/>
              </a:ext>
            </a:extLst>
          </p:cNvPr>
          <p:cNvSpPr txBox="1"/>
          <p:nvPr/>
        </p:nvSpPr>
        <p:spPr>
          <a:xfrm>
            <a:off x="899592" y="1261098"/>
            <a:ext cx="4588136" cy="369332"/>
          </a:xfrm>
          <a:prstGeom prst="rect">
            <a:avLst/>
          </a:prstGeom>
          <a:noFill/>
        </p:spPr>
        <p:txBody>
          <a:bodyPr wrap="square">
            <a:spAutoFit/>
          </a:bodyPr>
          <a:lstStyle/>
          <a:p>
            <a:r>
              <a:rPr lang="en-IN" b="1" dirty="0">
                <a:solidFill>
                  <a:srgbClr val="002060"/>
                </a:solidFill>
              </a:rPr>
              <a:t>Ordinary Least Squares</a:t>
            </a:r>
          </a:p>
        </p:txBody>
      </p:sp>
      <p:pic>
        <p:nvPicPr>
          <p:cNvPr id="10" name="Picture 9">
            <a:extLst>
              <a:ext uri="{FF2B5EF4-FFF2-40B4-BE49-F238E27FC236}">
                <a16:creationId xmlns:a16="http://schemas.microsoft.com/office/drawing/2014/main" id="{E8B456F8-1693-4B1E-BA8B-378DCB685A74}"/>
              </a:ext>
            </a:extLst>
          </p:cNvPr>
          <p:cNvPicPr>
            <a:picLocks noChangeAspect="1"/>
          </p:cNvPicPr>
          <p:nvPr/>
        </p:nvPicPr>
        <p:blipFill>
          <a:blip r:embed="rId2"/>
          <a:stretch>
            <a:fillRect/>
          </a:stretch>
        </p:blipFill>
        <p:spPr>
          <a:xfrm>
            <a:off x="977009" y="1658559"/>
            <a:ext cx="5827239" cy="4403919"/>
          </a:xfrm>
          <a:prstGeom prst="rect">
            <a:avLst/>
          </a:prstGeom>
        </p:spPr>
      </p:pic>
    </p:spTree>
    <p:extLst>
      <p:ext uri="{BB962C8B-B14F-4D97-AF65-F5344CB8AC3E}">
        <p14:creationId xmlns:p14="http://schemas.microsoft.com/office/powerpoint/2010/main" val="17151471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oter Placeholder 5"/>
          <p:cNvSpPr>
            <a:spLocks noGrp="1"/>
          </p:cNvSpPr>
          <p:nvPr>
            <p:ph type="ftr" sz="quarter" idx="11"/>
          </p:nvPr>
        </p:nvSpPr>
        <p:spPr>
          <a:xfrm>
            <a:off x="755576" y="6041363"/>
            <a:ext cx="4622973" cy="365125"/>
          </a:xfrm>
        </p:spPr>
        <p:txBody>
          <a:bodyPr/>
          <a:lstStyle/>
          <a:p>
            <a:r>
              <a:rPr lang="en-US" dirty="0"/>
              <a:t>PVS</a:t>
            </a:r>
          </a:p>
        </p:txBody>
      </p:sp>
      <p:sp>
        <p:nvSpPr>
          <p:cNvPr id="7" name="Slide Number Placeholder 4"/>
          <p:cNvSpPr>
            <a:spLocks noGrp="1"/>
          </p:cNvSpPr>
          <p:nvPr>
            <p:ph type="sldNum" sz="quarter" idx="12"/>
          </p:nvPr>
        </p:nvSpPr>
        <p:spPr/>
        <p:txBody>
          <a:bodyPr/>
          <a:lstStyle/>
          <a:p>
            <a:fld id="{FED95334-4B8F-4DF9-AC0C-BC57730D6088}" type="slidenum">
              <a:rPr lang="en-US" smtClean="0"/>
              <a:pPr/>
              <a:t>19</a:t>
            </a:fld>
            <a:endParaRPr lang="en-US"/>
          </a:p>
        </p:txBody>
      </p:sp>
      <p:sp>
        <p:nvSpPr>
          <p:cNvPr id="13" name="Rectangle 12">
            <a:extLst>
              <a:ext uri="{FF2B5EF4-FFF2-40B4-BE49-F238E27FC236}">
                <a16:creationId xmlns:a16="http://schemas.microsoft.com/office/drawing/2014/main" id="{8CCCF60A-3C05-452F-A9DA-6B160ED067AA}"/>
              </a:ext>
            </a:extLst>
          </p:cNvPr>
          <p:cNvSpPr/>
          <p:nvPr/>
        </p:nvSpPr>
        <p:spPr>
          <a:xfrm>
            <a:off x="755576" y="692695"/>
            <a:ext cx="7848872" cy="576383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1" name="Picture 20">
            <a:extLst>
              <a:ext uri="{FF2B5EF4-FFF2-40B4-BE49-F238E27FC236}">
                <a16:creationId xmlns:a16="http://schemas.microsoft.com/office/drawing/2014/main" id="{1562F23D-9311-4449-AFF7-A095AA33DE99}"/>
              </a:ext>
            </a:extLst>
          </p:cNvPr>
          <p:cNvPicPr>
            <a:picLocks noChangeAspect="1"/>
          </p:cNvPicPr>
          <p:nvPr/>
        </p:nvPicPr>
        <p:blipFill>
          <a:blip r:embed="rId2"/>
          <a:stretch>
            <a:fillRect/>
          </a:stretch>
        </p:blipFill>
        <p:spPr>
          <a:xfrm>
            <a:off x="1052670" y="1311576"/>
            <a:ext cx="6687682" cy="3778033"/>
          </a:xfrm>
          <a:prstGeom prst="rect">
            <a:avLst/>
          </a:prstGeom>
        </p:spPr>
      </p:pic>
      <p:sp>
        <p:nvSpPr>
          <p:cNvPr id="9" name="Rectangle 8">
            <a:extLst>
              <a:ext uri="{FF2B5EF4-FFF2-40B4-BE49-F238E27FC236}">
                <a16:creationId xmlns:a16="http://schemas.microsoft.com/office/drawing/2014/main" id="{489B5F1B-E9B6-46F2-83F6-5986519CE7B9}"/>
              </a:ext>
            </a:extLst>
          </p:cNvPr>
          <p:cNvSpPr/>
          <p:nvPr/>
        </p:nvSpPr>
        <p:spPr>
          <a:xfrm>
            <a:off x="899592" y="771303"/>
            <a:ext cx="5727850" cy="461665"/>
          </a:xfrm>
          <a:prstGeom prst="rect">
            <a:avLst/>
          </a:prstGeom>
        </p:spPr>
        <p:txBody>
          <a:bodyPr wrap="none">
            <a:spAutoFit/>
          </a:bodyPr>
          <a:lstStyle/>
          <a:p>
            <a:r>
              <a:rPr lang="en-IN" sz="2400" b="1" dirty="0"/>
              <a:t>Introduction to Regression - continued</a:t>
            </a:r>
          </a:p>
        </p:txBody>
      </p:sp>
    </p:spTree>
    <p:extLst>
      <p:ext uri="{BB962C8B-B14F-4D97-AF65-F5344CB8AC3E}">
        <p14:creationId xmlns:p14="http://schemas.microsoft.com/office/powerpoint/2010/main" val="39284707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69867BC-290E-424B-9222-2393C9365FE5}"/>
              </a:ext>
            </a:extLst>
          </p:cNvPr>
          <p:cNvSpPr/>
          <p:nvPr/>
        </p:nvSpPr>
        <p:spPr>
          <a:xfrm>
            <a:off x="395536" y="620687"/>
            <a:ext cx="8358360" cy="590465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FBA734E2-A6E5-43D7-83A2-11F168DE75B1}"/>
              </a:ext>
            </a:extLst>
          </p:cNvPr>
          <p:cNvSpPr txBox="1"/>
          <p:nvPr/>
        </p:nvSpPr>
        <p:spPr>
          <a:xfrm>
            <a:off x="611560" y="635927"/>
            <a:ext cx="6480720" cy="5586145"/>
          </a:xfrm>
          <a:prstGeom prst="rect">
            <a:avLst/>
          </a:prstGeom>
          <a:noFill/>
        </p:spPr>
        <p:txBody>
          <a:bodyPr wrap="square">
            <a:spAutoFit/>
          </a:bodyPr>
          <a:lstStyle/>
          <a:p>
            <a:r>
              <a:rPr lang="en-IN" sz="3200" b="1" dirty="0">
                <a:solidFill>
                  <a:srgbClr val="002060"/>
                </a:solidFill>
                <a:latin typeface="+mj-lt"/>
                <a:ea typeface="+mj-ea"/>
                <a:cs typeface="+mj-cs"/>
              </a:rPr>
              <a:t>Contents</a:t>
            </a:r>
            <a:endParaRPr lang="en-IN" sz="2400" b="1" dirty="0">
              <a:solidFill>
                <a:srgbClr val="002060"/>
              </a:solidFill>
              <a:latin typeface="+mj-lt"/>
              <a:ea typeface="+mj-ea"/>
              <a:cs typeface="+mj-cs"/>
            </a:endParaRPr>
          </a:p>
          <a:p>
            <a:endParaRPr lang="en-IN" sz="2400" b="1" dirty="0">
              <a:solidFill>
                <a:srgbClr val="002060"/>
              </a:solidFill>
              <a:latin typeface="+mj-lt"/>
              <a:ea typeface="+mj-ea"/>
              <a:cs typeface="+mj-cs"/>
            </a:endParaRPr>
          </a:p>
          <a:p>
            <a:pPr marL="457200" indent="-457200">
              <a:spcBef>
                <a:spcPts val="600"/>
              </a:spcBef>
              <a:spcAft>
                <a:spcPts val="600"/>
              </a:spcAft>
              <a:buFont typeface="+mj-lt"/>
              <a:buAutoNum type="alphaLcPeriod"/>
            </a:pPr>
            <a:r>
              <a:rPr lang="en-IN" sz="2400" b="1" dirty="0">
                <a:solidFill>
                  <a:srgbClr val="002060"/>
                </a:solidFill>
                <a:latin typeface="+mj-lt"/>
                <a:ea typeface="+mj-ea"/>
                <a:cs typeface="+mj-cs"/>
              </a:rPr>
              <a:t>What is Data Analytics?</a:t>
            </a:r>
          </a:p>
          <a:p>
            <a:pPr marL="457200" indent="-457200">
              <a:spcBef>
                <a:spcPts val="600"/>
              </a:spcBef>
              <a:spcAft>
                <a:spcPts val="600"/>
              </a:spcAft>
              <a:buFont typeface="+mj-lt"/>
              <a:buAutoNum type="alphaLcPeriod"/>
            </a:pPr>
            <a:r>
              <a:rPr lang="en-IN" sz="2400" b="1" dirty="0">
                <a:solidFill>
                  <a:srgbClr val="002060"/>
                </a:solidFill>
                <a:latin typeface="+mj-lt"/>
                <a:ea typeface="+mj-ea"/>
                <a:cs typeface="+mj-cs"/>
              </a:rPr>
              <a:t>Why Data Analytics?</a:t>
            </a:r>
          </a:p>
          <a:p>
            <a:pPr marL="457200" indent="-457200">
              <a:spcBef>
                <a:spcPts val="600"/>
              </a:spcBef>
              <a:spcAft>
                <a:spcPts val="600"/>
              </a:spcAft>
              <a:buFont typeface="+mj-lt"/>
              <a:buAutoNum type="alphaLcPeriod"/>
            </a:pPr>
            <a:r>
              <a:rPr lang="en-IN" sz="2400" b="1" dirty="0">
                <a:solidFill>
                  <a:srgbClr val="002060"/>
                </a:solidFill>
                <a:latin typeface="+mj-lt"/>
                <a:ea typeface="+mj-ea"/>
                <a:cs typeface="+mj-cs"/>
              </a:rPr>
              <a:t>How Data Analytics?</a:t>
            </a:r>
          </a:p>
          <a:p>
            <a:pPr marL="457200" indent="-457200">
              <a:spcBef>
                <a:spcPts val="600"/>
              </a:spcBef>
              <a:spcAft>
                <a:spcPts val="600"/>
              </a:spcAft>
              <a:buFont typeface="+mj-lt"/>
              <a:buAutoNum type="alphaLcPeriod"/>
            </a:pPr>
            <a:r>
              <a:rPr lang="en-IN" sz="2400" b="1" dirty="0">
                <a:solidFill>
                  <a:srgbClr val="002060"/>
                </a:solidFill>
                <a:latin typeface="+mj-lt"/>
                <a:ea typeface="+mj-ea"/>
                <a:cs typeface="+mj-cs"/>
              </a:rPr>
              <a:t>Types of Data Analytics</a:t>
            </a:r>
          </a:p>
          <a:p>
            <a:pPr marL="457200" indent="-457200">
              <a:spcBef>
                <a:spcPts val="600"/>
              </a:spcBef>
              <a:spcAft>
                <a:spcPts val="600"/>
              </a:spcAft>
              <a:buFont typeface="+mj-lt"/>
              <a:buAutoNum type="alphaLcPeriod"/>
            </a:pPr>
            <a:r>
              <a:rPr lang="en-IN" sz="2400" b="1" dirty="0">
                <a:solidFill>
                  <a:srgbClr val="002060"/>
                </a:solidFill>
                <a:latin typeface="+mj-lt"/>
                <a:ea typeface="+mj-ea"/>
                <a:cs typeface="+mj-cs"/>
              </a:rPr>
              <a:t>Data Analytics Framework</a:t>
            </a:r>
          </a:p>
          <a:p>
            <a:pPr marL="457200" indent="-457200">
              <a:spcBef>
                <a:spcPts val="600"/>
              </a:spcBef>
              <a:spcAft>
                <a:spcPts val="600"/>
              </a:spcAft>
              <a:buFont typeface="+mj-lt"/>
              <a:buAutoNum type="alphaLcPeriod"/>
            </a:pPr>
            <a:r>
              <a:rPr lang="en-IN" sz="2400" b="1" dirty="0">
                <a:solidFill>
                  <a:srgbClr val="002060"/>
                </a:solidFill>
                <a:latin typeface="+mj-lt"/>
                <a:ea typeface="+mj-ea"/>
                <a:cs typeface="+mj-cs"/>
              </a:rPr>
              <a:t>Who is who? </a:t>
            </a:r>
          </a:p>
          <a:p>
            <a:pPr marL="457200" indent="-457200">
              <a:spcBef>
                <a:spcPts val="600"/>
              </a:spcBef>
              <a:spcAft>
                <a:spcPts val="600"/>
              </a:spcAft>
              <a:buFont typeface="+mj-lt"/>
              <a:buAutoNum type="alphaLcPeriod"/>
            </a:pPr>
            <a:r>
              <a:rPr lang="en-IN" sz="2400" b="1" dirty="0">
                <a:solidFill>
                  <a:srgbClr val="002060"/>
                </a:solidFill>
                <a:latin typeface="+mj-lt"/>
                <a:ea typeface="+mj-ea"/>
                <a:cs typeface="+mj-cs"/>
              </a:rPr>
              <a:t>Tools used in Data Analytics</a:t>
            </a:r>
          </a:p>
          <a:p>
            <a:pPr marL="457200" indent="-457200">
              <a:spcBef>
                <a:spcPts val="600"/>
              </a:spcBef>
              <a:spcAft>
                <a:spcPts val="600"/>
              </a:spcAft>
              <a:buFont typeface="+mj-lt"/>
              <a:buAutoNum type="alphaLcPeriod"/>
            </a:pPr>
            <a:r>
              <a:rPr lang="en-IN" sz="2400" b="1" dirty="0">
                <a:solidFill>
                  <a:srgbClr val="002060"/>
                </a:solidFill>
                <a:latin typeface="+mj-lt"/>
                <a:ea typeface="+mj-ea"/>
                <a:cs typeface="+mj-cs"/>
              </a:rPr>
              <a:t>Uses of Data Analytics in Healthcare</a:t>
            </a:r>
          </a:p>
          <a:p>
            <a:pPr marL="457200" indent="-457200">
              <a:spcBef>
                <a:spcPts val="600"/>
              </a:spcBef>
              <a:spcAft>
                <a:spcPts val="600"/>
              </a:spcAft>
              <a:buFont typeface="+mj-lt"/>
              <a:buAutoNum type="alphaLcPeriod"/>
            </a:pPr>
            <a:r>
              <a:rPr lang="en-IN" sz="2400" b="1" dirty="0">
                <a:solidFill>
                  <a:srgbClr val="002060"/>
                </a:solidFill>
                <a:latin typeface="+mj-lt"/>
                <a:ea typeface="+mj-ea"/>
                <a:cs typeface="+mj-cs"/>
              </a:rPr>
              <a:t>Popular algorithms in Data Analytics</a:t>
            </a:r>
            <a:endParaRPr lang="en-IN" sz="4400" b="1" dirty="0">
              <a:solidFill>
                <a:srgbClr val="002060"/>
              </a:solidFill>
              <a:latin typeface="+mj-lt"/>
              <a:ea typeface="+mj-ea"/>
              <a:cs typeface="+mj-cs"/>
            </a:endParaRPr>
          </a:p>
        </p:txBody>
      </p:sp>
    </p:spTree>
    <p:extLst>
      <p:ext uri="{BB962C8B-B14F-4D97-AF65-F5344CB8AC3E}">
        <p14:creationId xmlns:p14="http://schemas.microsoft.com/office/powerpoint/2010/main" val="9348400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oter Placeholder 5"/>
          <p:cNvSpPr>
            <a:spLocks noGrp="1"/>
          </p:cNvSpPr>
          <p:nvPr>
            <p:ph type="ftr" sz="quarter" idx="11"/>
          </p:nvPr>
        </p:nvSpPr>
        <p:spPr>
          <a:xfrm>
            <a:off x="755576" y="6041363"/>
            <a:ext cx="4622973" cy="365125"/>
          </a:xfrm>
        </p:spPr>
        <p:txBody>
          <a:bodyPr/>
          <a:lstStyle/>
          <a:p>
            <a:r>
              <a:rPr lang="en-US" dirty="0"/>
              <a:t>PVS</a:t>
            </a:r>
          </a:p>
        </p:txBody>
      </p:sp>
      <p:sp>
        <p:nvSpPr>
          <p:cNvPr id="7" name="Slide Number Placeholder 4"/>
          <p:cNvSpPr>
            <a:spLocks noGrp="1"/>
          </p:cNvSpPr>
          <p:nvPr>
            <p:ph type="sldNum" sz="quarter" idx="12"/>
          </p:nvPr>
        </p:nvSpPr>
        <p:spPr/>
        <p:txBody>
          <a:bodyPr/>
          <a:lstStyle/>
          <a:p>
            <a:fld id="{FED95334-4B8F-4DF9-AC0C-BC57730D6088}" type="slidenum">
              <a:rPr lang="en-US" smtClean="0"/>
              <a:pPr/>
              <a:t>20</a:t>
            </a:fld>
            <a:endParaRPr lang="en-US"/>
          </a:p>
        </p:txBody>
      </p:sp>
      <p:sp>
        <p:nvSpPr>
          <p:cNvPr id="13" name="Rectangle 12">
            <a:extLst>
              <a:ext uri="{FF2B5EF4-FFF2-40B4-BE49-F238E27FC236}">
                <a16:creationId xmlns:a16="http://schemas.microsoft.com/office/drawing/2014/main" id="{8CCCF60A-3C05-452F-A9DA-6B160ED067AA}"/>
              </a:ext>
            </a:extLst>
          </p:cNvPr>
          <p:cNvSpPr/>
          <p:nvPr/>
        </p:nvSpPr>
        <p:spPr>
          <a:xfrm>
            <a:off x="755576" y="692695"/>
            <a:ext cx="7848872" cy="576383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4A4A6F17-1357-4CC0-A708-F0BE7E6DC224}"/>
              </a:ext>
            </a:extLst>
          </p:cNvPr>
          <p:cNvSpPr/>
          <p:nvPr/>
        </p:nvSpPr>
        <p:spPr>
          <a:xfrm>
            <a:off x="899592" y="771303"/>
            <a:ext cx="5727850" cy="461665"/>
          </a:xfrm>
          <a:prstGeom prst="rect">
            <a:avLst/>
          </a:prstGeom>
        </p:spPr>
        <p:txBody>
          <a:bodyPr wrap="none">
            <a:spAutoFit/>
          </a:bodyPr>
          <a:lstStyle/>
          <a:p>
            <a:r>
              <a:rPr lang="en-IN" sz="2400" b="1" dirty="0"/>
              <a:t>Introduction to Regression - continued</a:t>
            </a:r>
          </a:p>
        </p:txBody>
      </p:sp>
      <p:sp>
        <p:nvSpPr>
          <p:cNvPr id="12" name="TextBox 11">
            <a:extLst>
              <a:ext uri="{FF2B5EF4-FFF2-40B4-BE49-F238E27FC236}">
                <a16:creationId xmlns:a16="http://schemas.microsoft.com/office/drawing/2014/main" id="{9CC5E884-15DD-4CE7-878A-47ADCC17523F}"/>
              </a:ext>
            </a:extLst>
          </p:cNvPr>
          <p:cNvSpPr txBox="1"/>
          <p:nvPr/>
        </p:nvSpPr>
        <p:spPr>
          <a:xfrm>
            <a:off x="899592" y="1311576"/>
            <a:ext cx="7488832" cy="4755148"/>
          </a:xfrm>
          <a:prstGeom prst="rect">
            <a:avLst/>
          </a:prstGeom>
          <a:noFill/>
        </p:spPr>
        <p:txBody>
          <a:bodyPr wrap="square">
            <a:spAutoFit/>
          </a:bodyPr>
          <a:lstStyle/>
          <a:p>
            <a:pPr algn="just"/>
            <a:r>
              <a:rPr lang="en-US" sz="2400" b="1" dirty="0">
                <a:solidFill>
                  <a:srgbClr val="002060"/>
                </a:solidFill>
                <a:latin typeface="Calibri" panose="020F0502020204030204" pitchFamily="34" charset="0"/>
                <a:cs typeface="Calibri" panose="020F0502020204030204" pitchFamily="34" charset="0"/>
              </a:rPr>
              <a:t>Application of regression	</a:t>
            </a:r>
          </a:p>
          <a:p>
            <a:pPr algn="just"/>
            <a:endParaRPr lang="en-US" sz="2400" b="1" dirty="0">
              <a:solidFill>
                <a:srgbClr val="002060"/>
              </a:solidFill>
              <a:latin typeface="Calibri" panose="020F0502020204030204" pitchFamily="34" charset="0"/>
              <a:cs typeface="Calibri" panose="020F0502020204030204" pitchFamily="34" charset="0"/>
            </a:endParaRPr>
          </a:p>
          <a:p>
            <a:pPr algn="just"/>
            <a:r>
              <a:rPr lang="en-US" sz="2400" b="1" dirty="0">
                <a:solidFill>
                  <a:srgbClr val="002060"/>
                </a:solidFill>
                <a:latin typeface="Calibri" panose="020F0502020204030204" pitchFamily="34" charset="0"/>
                <a:cs typeface="Calibri" panose="020F0502020204030204" pitchFamily="34" charset="0"/>
              </a:rPr>
              <a:t>Primary uses for regression in business:</a:t>
            </a:r>
          </a:p>
          <a:p>
            <a:pPr algn="just"/>
            <a:endParaRPr lang="en-US" sz="2400" b="1" dirty="0">
              <a:solidFill>
                <a:srgbClr val="002060"/>
              </a:solidFill>
              <a:latin typeface="Calibri" panose="020F0502020204030204" pitchFamily="34" charset="0"/>
              <a:cs typeface="Calibri" panose="020F0502020204030204" pitchFamily="34" charset="0"/>
            </a:endParaRPr>
          </a:p>
          <a:p>
            <a:pPr algn="just">
              <a:spcBef>
                <a:spcPts val="600"/>
              </a:spcBef>
              <a:spcAft>
                <a:spcPts val="600"/>
              </a:spcAft>
            </a:pPr>
            <a:r>
              <a:rPr lang="en-US" sz="2400" b="1" dirty="0">
                <a:solidFill>
                  <a:srgbClr val="002060"/>
                </a:solidFill>
                <a:latin typeface="Calibri" panose="020F0502020204030204" pitchFamily="34" charset="0"/>
                <a:cs typeface="Calibri" panose="020F0502020204030204" pitchFamily="34" charset="0"/>
              </a:rPr>
              <a:t>1) Forecasting - to predict events that have yet to occur. For example, number of health policy holders who will claim insurance amount</a:t>
            </a:r>
          </a:p>
          <a:p>
            <a:pPr algn="just">
              <a:spcBef>
                <a:spcPts val="600"/>
              </a:spcBef>
              <a:spcAft>
                <a:spcPts val="600"/>
              </a:spcAft>
            </a:pPr>
            <a:r>
              <a:rPr lang="en-US" sz="2400" b="1" dirty="0">
                <a:solidFill>
                  <a:srgbClr val="002060"/>
                </a:solidFill>
                <a:latin typeface="Calibri" panose="020F0502020204030204" pitchFamily="34" charset="0"/>
                <a:cs typeface="Calibri" panose="020F0502020204030204" pitchFamily="34" charset="0"/>
              </a:rPr>
              <a:t>2) Optimization  of business process. For example it is important for any service organization to 	know the relationship between the number of calls made to the customer care by customers and number of customers churned </a:t>
            </a:r>
          </a:p>
        </p:txBody>
      </p:sp>
    </p:spTree>
    <p:extLst>
      <p:ext uri="{BB962C8B-B14F-4D97-AF65-F5344CB8AC3E}">
        <p14:creationId xmlns:p14="http://schemas.microsoft.com/office/powerpoint/2010/main" val="38594151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oter Placeholder 5"/>
          <p:cNvSpPr>
            <a:spLocks noGrp="1"/>
          </p:cNvSpPr>
          <p:nvPr>
            <p:ph type="ftr" sz="quarter" idx="11"/>
          </p:nvPr>
        </p:nvSpPr>
        <p:spPr>
          <a:xfrm>
            <a:off x="755576" y="6041363"/>
            <a:ext cx="4622973" cy="365125"/>
          </a:xfrm>
        </p:spPr>
        <p:txBody>
          <a:bodyPr/>
          <a:lstStyle/>
          <a:p>
            <a:r>
              <a:rPr lang="en-US" dirty="0"/>
              <a:t>PVS</a:t>
            </a:r>
          </a:p>
        </p:txBody>
      </p:sp>
      <p:sp>
        <p:nvSpPr>
          <p:cNvPr id="7" name="Slide Number Placeholder 4"/>
          <p:cNvSpPr>
            <a:spLocks noGrp="1"/>
          </p:cNvSpPr>
          <p:nvPr>
            <p:ph type="sldNum" sz="quarter" idx="12"/>
          </p:nvPr>
        </p:nvSpPr>
        <p:spPr/>
        <p:txBody>
          <a:bodyPr/>
          <a:lstStyle/>
          <a:p>
            <a:fld id="{FED95334-4B8F-4DF9-AC0C-BC57730D6088}" type="slidenum">
              <a:rPr lang="en-US" smtClean="0"/>
              <a:pPr/>
              <a:t>21</a:t>
            </a:fld>
            <a:endParaRPr lang="en-US"/>
          </a:p>
        </p:txBody>
      </p:sp>
      <p:sp>
        <p:nvSpPr>
          <p:cNvPr id="13" name="Rectangle 12">
            <a:extLst>
              <a:ext uri="{FF2B5EF4-FFF2-40B4-BE49-F238E27FC236}">
                <a16:creationId xmlns:a16="http://schemas.microsoft.com/office/drawing/2014/main" id="{8CCCF60A-3C05-452F-A9DA-6B160ED067AA}"/>
              </a:ext>
            </a:extLst>
          </p:cNvPr>
          <p:cNvSpPr/>
          <p:nvPr/>
        </p:nvSpPr>
        <p:spPr>
          <a:xfrm>
            <a:off x="755576" y="692695"/>
            <a:ext cx="7848872" cy="576383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4A4A6F17-1357-4CC0-A708-F0BE7E6DC224}"/>
              </a:ext>
            </a:extLst>
          </p:cNvPr>
          <p:cNvSpPr/>
          <p:nvPr/>
        </p:nvSpPr>
        <p:spPr>
          <a:xfrm>
            <a:off x="899592" y="771303"/>
            <a:ext cx="5727850" cy="461665"/>
          </a:xfrm>
          <a:prstGeom prst="rect">
            <a:avLst/>
          </a:prstGeom>
        </p:spPr>
        <p:txBody>
          <a:bodyPr wrap="none">
            <a:spAutoFit/>
          </a:bodyPr>
          <a:lstStyle/>
          <a:p>
            <a:r>
              <a:rPr lang="en-IN" sz="2400" b="1" dirty="0"/>
              <a:t>Introduction to Regression - continued</a:t>
            </a:r>
          </a:p>
        </p:txBody>
      </p:sp>
      <p:sp>
        <p:nvSpPr>
          <p:cNvPr id="10" name="TextBox 9">
            <a:extLst>
              <a:ext uri="{FF2B5EF4-FFF2-40B4-BE49-F238E27FC236}">
                <a16:creationId xmlns:a16="http://schemas.microsoft.com/office/drawing/2014/main" id="{0E7B73CF-22F2-40AD-B0DF-0778D4A2EF52}"/>
              </a:ext>
            </a:extLst>
          </p:cNvPr>
          <p:cNvSpPr txBox="1"/>
          <p:nvPr/>
        </p:nvSpPr>
        <p:spPr>
          <a:xfrm>
            <a:off x="885976" y="1237594"/>
            <a:ext cx="7502447" cy="4493538"/>
          </a:xfrm>
          <a:prstGeom prst="rect">
            <a:avLst/>
          </a:prstGeom>
          <a:noFill/>
        </p:spPr>
        <p:txBody>
          <a:bodyPr wrap="square">
            <a:spAutoFit/>
          </a:bodyPr>
          <a:lstStyle/>
          <a:p>
            <a:endParaRPr lang="en-US" sz="800" dirty="0"/>
          </a:p>
          <a:p>
            <a:pPr>
              <a:spcBef>
                <a:spcPts val="600"/>
              </a:spcBef>
              <a:spcAft>
                <a:spcPts val="600"/>
              </a:spcAft>
            </a:pPr>
            <a:r>
              <a:rPr lang="en-US" sz="2400" b="1" dirty="0">
                <a:latin typeface="Calibri" panose="020F0502020204030204" pitchFamily="34" charset="0"/>
                <a:cs typeface="Calibri" panose="020F0502020204030204" pitchFamily="34" charset="0"/>
              </a:rPr>
              <a:t>Identification of problem</a:t>
            </a:r>
          </a:p>
          <a:p>
            <a:pPr marL="342900" indent="-342900" algn="just">
              <a:buFont typeface="Wingdings" panose="05000000000000000000" pitchFamily="2" charset="2"/>
              <a:buChar char="Ø"/>
            </a:pPr>
            <a:r>
              <a:rPr lang="en-IN" b="1" dirty="0">
                <a:latin typeface="Calibri" panose="020F0502020204030204" pitchFamily="34" charset="0"/>
                <a:cs typeface="Calibri" panose="020F0502020204030204" pitchFamily="34" charset="0"/>
              </a:rPr>
              <a:t>Before doing the regression analysis, one must review the literature to develop a deep understanding of the relevant variables, their relationships, and the expected coefficient signs and effect magnitude. </a:t>
            </a:r>
          </a:p>
          <a:p>
            <a:pPr algn="just"/>
            <a:endParaRPr lang="en-IN" sz="800" b="1" i="1" dirty="0">
              <a:solidFill>
                <a:srgbClr val="FF0000"/>
              </a:solidFill>
              <a:latin typeface="Calibri" panose="020F0502020204030204" pitchFamily="34" charset="0"/>
              <a:cs typeface="Calibri" panose="020F0502020204030204" pitchFamily="34" charset="0"/>
            </a:endParaRPr>
          </a:p>
          <a:p>
            <a:pPr algn="just"/>
            <a:r>
              <a:rPr lang="en-IN" sz="1600" b="1" i="1" dirty="0">
                <a:solidFill>
                  <a:srgbClr val="FF0000"/>
                </a:solidFill>
                <a:latin typeface="Calibri" panose="020F0502020204030204" pitchFamily="34" charset="0"/>
                <a:cs typeface="Calibri" panose="020F0502020204030204" pitchFamily="34" charset="0"/>
              </a:rPr>
              <a:t>        </a:t>
            </a:r>
            <a:r>
              <a:rPr lang="en-IN" sz="1600" i="1" dirty="0">
                <a:solidFill>
                  <a:srgbClr val="FF0000"/>
                </a:solidFill>
                <a:latin typeface="Calibri" panose="020F0502020204030204" pitchFamily="34" charset="0"/>
                <a:cs typeface="Calibri" panose="020F0502020204030204" pitchFamily="34" charset="0"/>
              </a:rPr>
              <a:t>Refer http://statisticsbyjim.com/regression/regression-analysis-tips/</a:t>
            </a:r>
          </a:p>
          <a:p>
            <a:pPr algn="just"/>
            <a:endParaRPr lang="en-IN" sz="800" b="1" i="1" dirty="0">
              <a:solidFill>
                <a:srgbClr val="FF0000"/>
              </a:solidFill>
              <a:latin typeface="Calibri" panose="020F0502020204030204" pitchFamily="34" charset="0"/>
              <a:cs typeface="Calibri" panose="020F0502020204030204" pitchFamily="34" charset="0"/>
            </a:endParaRPr>
          </a:p>
          <a:p>
            <a:pPr marL="342900" indent="-342900" algn="just">
              <a:buFont typeface="Wingdings" panose="05000000000000000000" pitchFamily="2" charset="2"/>
              <a:buChar char="Ø"/>
            </a:pPr>
            <a:r>
              <a:rPr lang="en-IN" b="1" dirty="0">
                <a:latin typeface="Calibri" panose="020F0502020204030204" pitchFamily="34" charset="0"/>
                <a:cs typeface="Calibri" panose="020F0502020204030204" pitchFamily="34" charset="0"/>
              </a:rPr>
              <a:t>To determine the response variable, </a:t>
            </a:r>
            <a:r>
              <a:rPr lang="en-IN" b="1" dirty="0" err="1">
                <a:latin typeface="Calibri" panose="020F0502020204030204" pitchFamily="34" charset="0"/>
                <a:cs typeface="Calibri" panose="020F0502020204030204" pitchFamily="34" charset="0"/>
              </a:rPr>
              <a:t>Pedhazur</a:t>
            </a:r>
            <a:r>
              <a:rPr lang="en-IN" b="1" dirty="0">
                <a:latin typeface="Calibri" panose="020F0502020204030204" pitchFamily="34" charset="0"/>
                <a:cs typeface="Calibri" panose="020F0502020204030204" pitchFamily="34" charset="0"/>
              </a:rPr>
              <a:t>* suggests that the variable have acceptable measurement qualities (i.e., reliability and validity). </a:t>
            </a:r>
          </a:p>
          <a:p>
            <a:pPr marL="342900" indent="-342900" algn="just">
              <a:buFont typeface="Wingdings" panose="05000000000000000000" pitchFamily="2" charset="2"/>
              <a:buChar char="Ø"/>
            </a:pPr>
            <a:endParaRPr lang="en-IN" b="1" dirty="0">
              <a:latin typeface="Calibri" panose="020F0502020204030204" pitchFamily="34" charset="0"/>
              <a:cs typeface="Calibri" panose="020F0502020204030204" pitchFamily="34" charset="0"/>
            </a:endParaRPr>
          </a:p>
          <a:p>
            <a:pPr marL="342900" indent="-342900" algn="just">
              <a:buFont typeface="Wingdings" panose="05000000000000000000" pitchFamily="2" charset="2"/>
              <a:buChar char="Ø"/>
            </a:pPr>
            <a:r>
              <a:rPr lang="en-IN" b="1" dirty="0">
                <a:latin typeface="Calibri" panose="020F0502020204030204" pitchFamily="34" charset="0"/>
                <a:cs typeface="Calibri" panose="020F0502020204030204" pitchFamily="34" charset="0"/>
              </a:rPr>
              <a:t>Goal of the model selection is to minimize the number of predictors which account for the maximum variance in the response variable. </a:t>
            </a:r>
          </a:p>
          <a:p>
            <a:pPr algn="just"/>
            <a:endParaRPr lang="en-IN" sz="800" b="1" dirty="0">
              <a:latin typeface="Calibri" panose="020F0502020204030204" pitchFamily="34" charset="0"/>
              <a:cs typeface="Calibri" panose="020F0502020204030204" pitchFamily="34" charset="0"/>
            </a:endParaRPr>
          </a:p>
          <a:p>
            <a:pPr algn="just"/>
            <a:r>
              <a:rPr lang="en-IN" sz="1600" i="1" dirty="0">
                <a:solidFill>
                  <a:srgbClr val="FF0000"/>
                </a:solidFill>
                <a:latin typeface="Calibri" panose="020F0502020204030204" pitchFamily="34" charset="0"/>
                <a:cs typeface="Calibri" panose="020F0502020204030204" pitchFamily="34" charset="0"/>
              </a:rPr>
              <a:t>        Refer </a:t>
            </a:r>
            <a:r>
              <a:rPr lang="en-IN" sz="1600" i="1" dirty="0">
                <a:solidFill>
                  <a:srgbClr val="FF0000"/>
                </a:solidFill>
                <a:latin typeface="Calibri" panose="020F0502020204030204" pitchFamily="34" charset="0"/>
                <a:cs typeface="Calibri" panose="020F0502020204030204" pitchFamily="34" charset="0"/>
                <a:hlinkClick r:id="rId2"/>
              </a:rPr>
              <a:t>https://www.ncbi.nlm.nih.gov/pmc/articles/PMC2845248/#B15</a:t>
            </a:r>
            <a:endParaRPr lang="en-IN" sz="1600" i="1" dirty="0">
              <a:solidFill>
                <a:srgbClr val="FF0000"/>
              </a:solidFill>
              <a:latin typeface="Calibri" panose="020F0502020204030204" pitchFamily="34" charset="0"/>
              <a:cs typeface="Calibri" panose="020F0502020204030204" pitchFamily="34" charset="0"/>
            </a:endParaRPr>
          </a:p>
          <a:p>
            <a:pPr algn="just"/>
            <a:endParaRPr lang="en-IN" sz="1600" i="1" dirty="0">
              <a:solidFill>
                <a:srgbClr val="FF0000"/>
              </a:solidFill>
              <a:latin typeface="Calibri" panose="020F0502020204030204" pitchFamily="34" charset="0"/>
              <a:cs typeface="Calibri" panose="020F0502020204030204" pitchFamily="34" charset="0"/>
            </a:endParaRPr>
          </a:p>
          <a:p>
            <a:pPr algn="just"/>
            <a:r>
              <a:rPr lang="en-IN" sz="1400" i="1" dirty="0">
                <a:solidFill>
                  <a:srgbClr val="FF0000"/>
                </a:solidFill>
                <a:latin typeface="Calibri" panose="020F0502020204030204" pitchFamily="34" charset="0"/>
                <a:cs typeface="Calibri" panose="020F0502020204030204" pitchFamily="34" charset="0"/>
              </a:rPr>
              <a:t>* </a:t>
            </a:r>
            <a:r>
              <a:rPr lang="en-IN" sz="1400" i="1" dirty="0" err="1">
                <a:solidFill>
                  <a:srgbClr val="FF0000"/>
                </a:solidFill>
                <a:latin typeface="Calibri" panose="020F0502020204030204" pitchFamily="34" charset="0"/>
                <a:cs typeface="Calibri" panose="020F0502020204030204" pitchFamily="34" charset="0"/>
              </a:rPr>
              <a:t>Pedhazur</a:t>
            </a:r>
            <a:r>
              <a:rPr lang="en-IN" sz="1400" i="1" dirty="0">
                <a:solidFill>
                  <a:srgbClr val="FF0000"/>
                </a:solidFill>
                <a:latin typeface="Calibri" panose="020F0502020204030204" pitchFamily="34" charset="0"/>
                <a:cs typeface="Calibri" panose="020F0502020204030204" pitchFamily="34" charset="0"/>
              </a:rPr>
              <a:t> EJ. Multiple Regression in </a:t>
            </a:r>
            <a:r>
              <a:rPr lang="en-IN" sz="1400" i="1" dirty="0" err="1">
                <a:solidFill>
                  <a:srgbClr val="FF0000"/>
                </a:solidFill>
                <a:latin typeface="Calibri" panose="020F0502020204030204" pitchFamily="34" charset="0"/>
                <a:cs typeface="Calibri" panose="020F0502020204030204" pitchFamily="34" charset="0"/>
              </a:rPr>
              <a:t>Behavioral</a:t>
            </a:r>
            <a:r>
              <a:rPr lang="en-IN" sz="1400" i="1" dirty="0">
                <a:solidFill>
                  <a:srgbClr val="FF0000"/>
                </a:solidFill>
                <a:latin typeface="Calibri" panose="020F0502020204030204" pitchFamily="34" charset="0"/>
                <a:cs typeface="Calibri" panose="020F0502020204030204" pitchFamily="34" charset="0"/>
              </a:rPr>
              <a:t> Research. 3rd. ed. Fort Worth, TX: Harcourt Brace College Publishers; 1997. </a:t>
            </a:r>
          </a:p>
        </p:txBody>
      </p:sp>
    </p:spTree>
    <p:extLst>
      <p:ext uri="{BB962C8B-B14F-4D97-AF65-F5344CB8AC3E}">
        <p14:creationId xmlns:p14="http://schemas.microsoft.com/office/powerpoint/2010/main" val="4670739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oter Placeholder 5"/>
          <p:cNvSpPr>
            <a:spLocks noGrp="1"/>
          </p:cNvSpPr>
          <p:nvPr>
            <p:ph type="ftr" sz="quarter" idx="11"/>
          </p:nvPr>
        </p:nvSpPr>
        <p:spPr>
          <a:xfrm>
            <a:off x="755576" y="6041363"/>
            <a:ext cx="4622973" cy="365125"/>
          </a:xfrm>
        </p:spPr>
        <p:txBody>
          <a:bodyPr/>
          <a:lstStyle/>
          <a:p>
            <a:r>
              <a:rPr lang="en-US" dirty="0"/>
              <a:t>PVS</a:t>
            </a:r>
          </a:p>
        </p:txBody>
      </p:sp>
      <p:sp>
        <p:nvSpPr>
          <p:cNvPr id="7" name="Slide Number Placeholder 4"/>
          <p:cNvSpPr>
            <a:spLocks noGrp="1"/>
          </p:cNvSpPr>
          <p:nvPr>
            <p:ph type="sldNum" sz="quarter" idx="12"/>
          </p:nvPr>
        </p:nvSpPr>
        <p:spPr/>
        <p:txBody>
          <a:bodyPr/>
          <a:lstStyle/>
          <a:p>
            <a:fld id="{FED95334-4B8F-4DF9-AC0C-BC57730D6088}" type="slidenum">
              <a:rPr lang="en-US" smtClean="0"/>
              <a:pPr/>
              <a:t>22</a:t>
            </a:fld>
            <a:endParaRPr lang="en-US"/>
          </a:p>
        </p:txBody>
      </p:sp>
      <p:sp>
        <p:nvSpPr>
          <p:cNvPr id="13" name="Rectangle 12">
            <a:extLst>
              <a:ext uri="{FF2B5EF4-FFF2-40B4-BE49-F238E27FC236}">
                <a16:creationId xmlns:a16="http://schemas.microsoft.com/office/drawing/2014/main" id="{8CCCF60A-3C05-452F-A9DA-6B160ED067AA}"/>
              </a:ext>
            </a:extLst>
          </p:cNvPr>
          <p:cNvSpPr/>
          <p:nvPr/>
        </p:nvSpPr>
        <p:spPr>
          <a:xfrm>
            <a:off x="755576" y="692695"/>
            <a:ext cx="7848872" cy="576383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4A4A6F17-1357-4CC0-A708-F0BE7E6DC224}"/>
              </a:ext>
            </a:extLst>
          </p:cNvPr>
          <p:cNvSpPr/>
          <p:nvPr/>
        </p:nvSpPr>
        <p:spPr>
          <a:xfrm>
            <a:off x="899592" y="771303"/>
            <a:ext cx="5727850" cy="461665"/>
          </a:xfrm>
          <a:prstGeom prst="rect">
            <a:avLst/>
          </a:prstGeom>
        </p:spPr>
        <p:txBody>
          <a:bodyPr wrap="none">
            <a:spAutoFit/>
          </a:bodyPr>
          <a:lstStyle/>
          <a:p>
            <a:r>
              <a:rPr lang="en-IN" sz="2400" b="1" dirty="0"/>
              <a:t>Introduction to Regression - continued</a:t>
            </a:r>
          </a:p>
        </p:txBody>
      </p:sp>
      <p:sp>
        <p:nvSpPr>
          <p:cNvPr id="11" name="TextBox 10">
            <a:extLst>
              <a:ext uri="{FF2B5EF4-FFF2-40B4-BE49-F238E27FC236}">
                <a16:creationId xmlns:a16="http://schemas.microsoft.com/office/drawing/2014/main" id="{7D712AA0-9166-4C35-ADFB-E06C865BEDDD}"/>
              </a:ext>
            </a:extLst>
          </p:cNvPr>
          <p:cNvSpPr txBox="1"/>
          <p:nvPr/>
        </p:nvSpPr>
        <p:spPr>
          <a:xfrm>
            <a:off x="899592" y="1232968"/>
            <a:ext cx="4588136" cy="369332"/>
          </a:xfrm>
          <a:prstGeom prst="rect">
            <a:avLst/>
          </a:prstGeom>
          <a:noFill/>
        </p:spPr>
        <p:txBody>
          <a:bodyPr wrap="square">
            <a:spAutoFit/>
          </a:bodyPr>
          <a:lstStyle/>
          <a:p>
            <a:r>
              <a:rPr lang="en-IN" sz="1800" b="1" dirty="0">
                <a:latin typeface="Calibri" panose="020F0502020204030204" pitchFamily="34" charset="0"/>
                <a:cs typeface="Calibri" panose="020F0502020204030204" pitchFamily="34" charset="0"/>
              </a:rPr>
              <a:t>Prediction of response based on predictors</a:t>
            </a:r>
            <a:endParaRPr lang="en-US" sz="1800" b="1" dirty="0">
              <a:latin typeface="Calibri" panose="020F0502020204030204" pitchFamily="34" charset="0"/>
              <a:cs typeface="Calibri" panose="020F0502020204030204" pitchFamily="34" charset="0"/>
            </a:endParaRPr>
          </a:p>
        </p:txBody>
      </p:sp>
      <p:sp>
        <p:nvSpPr>
          <p:cNvPr id="12" name="TextBox 11">
            <a:extLst>
              <a:ext uri="{FF2B5EF4-FFF2-40B4-BE49-F238E27FC236}">
                <a16:creationId xmlns:a16="http://schemas.microsoft.com/office/drawing/2014/main" id="{BE37A284-C103-47E7-BF44-B20B3EE40344}"/>
              </a:ext>
            </a:extLst>
          </p:cNvPr>
          <p:cNvSpPr txBox="1"/>
          <p:nvPr/>
        </p:nvSpPr>
        <p:spPr>
          <a:xfrm>
            <a:off x="899592" y="1548132"/>
            <a:ext cx="7704856" cy="1115690"/>
          </a:xfrm>
          <a:prstGeom prst="rect">
            <a:avLst/>
          </a:prstGeom>
          <a:noFill/>
        </p:spPr>
        <p:txBody>
          <a:bodyPr wrap="square">
            <a:spAutoFit/>
          </a:bodyPr>
          <a:lstStyle/>
          <a:p>
            <a:r>
              <a:rPr lang="en-US" sz="2000" b="1" dirty="0">
                <a:latin typeface="Calibri" panose="020F0502020204030204" pitchFamily="34" charset="0"/>
                <a:cs typeface="Calibri" panose="020F0502020204030204" pitchFamily="34" charset="0"/>
              </a:rPr>
              <a:t>Simple Linear Regression (SLR) </a:t>
            </a:r>
          </a:p>
          <a:p>
            <a:endParaRPr lang="en-US" sz="1050" b="1" dirty="0">
              <a:latin typeface="Calibri" panose="020F0502020204030204" pitchFamily="34" charset="0"/>
              <a:cs typeface="Calibri" panose="020F0502020204030204" pitchFamily="34" charset="0"/>
            </a:endParaRPr>
          </a:p>
          <a:p>
            <a:r>
              <a:rPr lang="en-US" sz="1800" b="1" dirty="0">
                <a:latin typeface="Calibri" panose="020F0502020204030204" pitchFamily="34" charset="0"/>
                <a:cs typeface="Calibri" panose="020F0502020204030204" pitchFamily="34" charset="0"/>
              </a:rPr>
              <a:t>It is a statistical model in which there is only one predictor variable and one response variable. </a:t>
            </a:r>
            <a:endParaRPr lang="en-IN" dirty="0">
              <a:latin typeface="Calibri" panose="020F0502020204030204" pitchFamily="34" charset="0"/>
              <a:cs typeface="Calibri" panose="020F0502020204030204" pitchFamily="34" charset="0"/>
            </a:endParaRPr>
          </a:p>
        </p:txBody>
      </p:sp>
      <p:sp>
        <p:nvSpPr>
          <p:cNvPr id="14" name="TextBox 13">
            <a:extLst>
              <a:ext uri="{FF2B5EF4-FFF2-40B4-BE49-F238E27FC236}">
                <a16:creationId xmlns:a16="http://schemas.microsoft.com/office/drawing/2014/main" id="{49C5B826-0321-4DAC-B1A2-E71662C1860E}"/>
              </a:ext>
            </a:extLst>
          </p:cNvPr>
          <p:cNvSpPr txBox="1"/>
          <p:nvPr/>
        </p:nvSpPr>
        <p:spPr>
          <a:xfrm>
            <a:off x="858822" y="2603216"/>
            <a:ext cx="3673323" cy="3970318"/>
          </a:xfrm>
          <a:prstGeom prst="rect">
            <a:avLst/>
          </a:prstGeom>
          <a:noFill/>
        </p:spPr>
        <p:txBody>
          <a:bodyPr wrap="square">
            <a:spAutoFit/>
          </a:bodyPr>
          <a:lstStyle/>
          <a:p>
            <a:pPr marL="355600" indent="-355600" algn="just">
              <a:buFont typeface="Wingdings" panose="05000000000000000000" pitchFamily="2" charset="2"/>
              <a:buChar char="Ø"/>
            </a:pPr>
            <a:r>
              <a:rPr lang="en-IN" dirty="0">
                <a:latin typeface="Calibri" panose="020F0502020204030204" pitchFamily="34" charset="0"/>
                <a:cs typeface="Calibri" panose="020F0502020204030204" pitchFamily="34" charset="0"/>
              </a:rPr>
              <a:t>Let (X</a:t>
            </a:r>
            <a:r>
              <a:rPr lang="en-IN" baseline="-15000" dirty="0">
                <a:latin typeface="Calibri" panose="020F0502020204030204" pitchFamily="34" charset="0"/>
                <a:cs typeface="Calibri" panose="020F0502020204030204" pitchFamily="34" charset="0"/>
              </a:rPr>
              <a:t>i</a:t>
            </a:r>
            <a:r>
              <a:rPr lang="en-IN" dirty="0">
                <a:latin typeface="Calibri" panose="020F0502020204030204" pitchFamily="34" charset="0"/>
                <a:cs typeface="Calibri" panose="020F0502020204030204" pitchFamily="34" charset="0"/>
              </a:rPr>
              <a:t>, Y</a:t>
            </a:r>
            <a:r>
              <a:rPr lang="en-IN" baseline="-15000" dirty="0">
                <a:latin typeface="Calibri" panose="020F0502020204030204" pitchFamily="34" charset="0"/>
                <a:cs typeface="Calibri" panose="020F0502020204030204" pitchFamily="34" charset="0"/>
              </a:rPr>
              <a:t>i</a:t>
            </a:r>
            <a:r>
              <a:rPr lang="en-IN" dirty="0">
                <a:latin typeface="Calibri" panose="020F0502020204030204" pitchFamily="34" charset="0"/>
                <a:cs typeface="Calibri" panose="020F0502020204030204" pitchFamily="34" charset="0"/>
              </a:rPr>
              <a:t>) where </a:t>
            </a:r>
            <a:r>
              <a:rPr lang="en-IN" dirty="0" err="1">
                <a:latin typeface="Calibri" panose="020F0502020204030204" pitchFamily="34" charset="0"/>
                <a:cs typeface="Calibri" panose="020F0502020204030204" pitchFamily="34" charset="0"/>
              </a:rPr>
              <a:t>i</a:t>
            </a:r>
            <a:r>
              <a:rPr lang="en-IN" dirty="0">
                <a:latin typeface="Calibri" panose="020F0502020204030204" pitchFamily="34" charset="0"/>
                <a:cs typeface="Calibri" panose="020F0502020204030204" pitchFamily="34" charset="0"/>
              </a:rPr>
              <a:t> is ranging from 1 to n be a dataset of n observations.</a:t>
            </a:r>
          </a:p>
          <a:p>
            <a:pPr marL="355600" indent="-355600" algn="just">
              <a:buFont typeface="Wingdings" panose="05000000000000000000" pitchFamily="2" charset="2"/>
              <a:buChar char="Ø"/>
            </a:pPr>
            <a:r>
              <a:rPr lang="en-IN" dirty="0">
                <a:latin typeface="Calibri" panose="020F0502020204030204" pitchFamily="34" charset="0"/>
                <a:cs typeface="Calibri" panose="020F0502020204030204" pitchFamily="34" charset="0"/>
              </a:rPr>
              <a:t>Then the regression equation can be written as </a:t>
            </a:r>
          </a:p>
          <a:p>
            <a:pPr marL="355600" indent="-355600" algn="just"/>
            <a:r>
              <a:rPr lang="en-IN" dirty="0">
                <a:latin typeface="Calibri" panose="020F0502020204030204" pitchFamily="34" charset="0"/>
                <a:cs typeface="Calibri" panose="020F0502020204030204" pitchFamily="34" charset="0"/>
              </a:rPr>
              <a:t>	     Y</a:t>
            </a:r>
            <a:r>
              <a:rPr lang="en-IN" baseline="-15000" dirty="0">
                <a:latin typeface="Calibri" panose="020F0502020204030204" pitchFamily="34" charset="0"/>
                <a:cs typeface="Calibri" panose="020F0502020204030204" pitchFamily="34" charset="0"/>
              </a:rPr>
              <a:t>i</a:t>
            </a:r>
            <a:r>
              <a:rPr lang="en-IN" dirty="0">
                <a:latin typeface="Calibri" panose="020F0502020204030204" pitchFamily="34" charset="0"/>
                <a:cs typeface="Calibri" panose="020F0502020204030204" pitchFamily="34" charset="0"/>
              </a:rPr>
              <a:t> = </a:t>
            </a:r>
            <a:r>
              <a:rPr lang="el-GR" dirty="0">
                <a:latin typeface="Calibri" panose="020F0502020204030204" pitchFamily="34" charset="0"/>
                <a:cs typeface="Calibri" panose="020F0502020204030204" pitchFamily="34" charset="0"/>
              </a:rPr>
              <a:t>β</a:t>
            </a:r>
            <a:r>
              <a:rPr lang="en-IN" baseline="-15000" dirty="0">
                <a:latin typeface="Calibri" panose="020F0502020204030204" pitchFamily="34" charset="0"/>
                <a:cs typeface="Calibri" panose="020F0502020204030204" pitchFamily="34" charset="0"/>
              </a:rPr>
              <a:t>0</a:t>
            </a:r>
            <a:r>
              <a:rPr lang="en-IN" dirty="0">
                <a:latin typeface="Calibri" panose="020F0502020204030204" pitchFamily="34" charset="0"/>
                <a:cs typeface="Calibri" panose="020F0502020204030204" pitchFamily="34" charset="0"/>
              </a:rPr>
              <a:t> + </a:t>
            </a:r>
            <a:r>
              <a:rPr lang="el-GR" dirty="0">
                <a:latin typeface="Calibri" panose="020F0502020204030204" pitchFamily="34" charset="0"/>
                <a:cs typeface="Calibri" panose="020F0502020204030204" pitchFamily="34" charset="0"/>
              </a:rPr>
              <a:t>β</a:t>
            </a:r>
            <a:r>
              <a:rPr lang="en-IN" baseline="-15000" dirty="0">
                <a:latin typeface="Calibri" panose="020F0502020204030204" pitchFamily="34" charset="0"/>
                <a:cs typeface="Calibri" panose="020F0502020204030204" pitchFamily="34" charset="0"/>
              </a:rPr>
              <a:t>1</a:t>
            </a:r>
            <a:r>
              <a:rPr lang="en-IN" dirty="0">
                <a:latin typeface="Calibri" panose="020F0502020204030204" pitchFamily="34" charset="0"/>
                <a:cs typeface="Calibri" panose="020F0502020204030204" pitchFamily="34" charset="0"/>
              </a:rPr>
              <a:t>X</a:t>
            </a:r>
            <a:r>
              <a:rPr lang="en-IN" baseline="-15000" dirty="0">
                <a:latin typeface="Calibri" panose="020F0502020204030204" pitchFamily="34" charset="0"/>
                <a:cs typeface="Calibri" panose="020F0502020204030204" pitchFamily="34" charset="0"/>
              </a:rPr>
              <a:t>i</a:t>
            </a:r>
            <a:r>
              <a:rPr lang="en-IN" dirty="0">
                <a:latin typeface="Calibri" panose="020F0502020204030204" pitchFamily="34" charset="0"/>
                <a:cs typeface="Calibri" panose="020F0502020204030204" pitchFamily="34" charset="0"/>
              </a:rPr>
              <a:t> + </a:t>
            </a:r>
            <a:r>
              <a:rPr lang="el-GR" dirty="0">
                <a:latin typeface="Calibri" panose="020F0502020204030204" pitchFamily="34" charset="0"/>
                <a:cs typeface="Calibri" panose="020F0502020204030204" pitchFamily="34" charset="0"/>
              </a:rPr>
              <a:t>ε</a:t>
            </a:r>
            <a:r>
              <a:rPr lang="en-IN" baseline="-15000" dirty="0" err="1">
                <a:latin typeface="Calibri" panose="020F0502020204030204" pitchFamily="34" charset="0"/>
                <a:cs typeface="Calibri" panose="020F0502020204030204" pitchFamily="34" charset="0"/>
              </a:rPr>
              <a:t>i</a:t>
            </a:r>
            <a:r>
              <a:rPr lang="en-IN" dirty="0">
                <a:latin typeface="Calibri" panose="020F0502020204030204" pitchFamily="34" charset="0"/>
                <a:cs typeface="Calibri" panose="020F0502020204030204" pitchFamily="34" charset="0"/>
              </a:rPr>
              <a:t>, where</a:t>
            </a:r>
          </a:p>
          <a:p>
            <a:pPr marL="355600" indent="-355600" algn="just">
              <a:buFont typeface="Wingdings" panose="05000000000000000000" pitchFamily="2" charset="2"/>
              <a:buChar char="Ø"/>
            </a:pPr>
            <a:r>
              <a:rPr lang="en-IN" dirty="0">
                <a:latin typeface="Calibri" panose="020F0502020204030204" pitchFamily="34" charset="0"/>
                <a:cs typeface="Calibri" panose="020F0502020204030204" pitchFamily="34" charset="0"/>
              </a:rPr>
              <a:t>Y</a:t>
            </a:r>
            <a:r>
              <a:rPr lang="en-IN" baseline="-15000" dirty="0">
                <a:latin typeface="Calibri" panose="020F0502020204030204" pitchFamily="34" charset="0"/>
                <a:cs typeface="Calibri" panose="020F0502020204030204" pitchFamily="34" charset="0"/>
              </a:rPr>
              <a:t>i</a:t>
            </a:r>
            <a:r>
              <a:rPr lang="en-IN" dirty="0">
                <a:latin typeface="Calibri" panose="020F0502020204030204" pitchFamily="34" charset="0"/>
                <a:cs typeface="Calibri" panose="020F0502020204030204" pitchFamily="34" charset="0"/>
              </a:rPr>
              <a:t> is the </a:t>
            </a:r>
            <a:r>
              <a:rPr lang="en-IN" dirty="0" err="1">
                <a:latin typeface="Calibri" panose="020F0502020204030204" pitchFamily="34" charset="0"/>
                <a:cs typeface="Calibri" panose="020F0502020204030204" pitchFamily="34" charset="0"/>
              </a:rPr>
              <a:t>i</a:t>
            </a:r>
            <a:r>
              <a:rPr lang="en-IN" baseline="15000" dirty="0" err="1">
                <a:latin typeface="Calibri" panose="020F0502020204030204" pitchFamily="34" charset="0"/>
                <a:cs typeface="Calibri" panose="020F0502020204030204" pitchFamily="34" charset="0"/>
              </a:rPr>
              <a:t>th</a:t>
            </a:r>
            <a:r>
              <a:rPr lang="en-IN" dirty="0">
                <a:latin typeface="Calibri" panose="020F0502020204030204" pitchFamily="34" charset="0"/>
                <a:cs typeface="Calibri" panose="020F0502020204030204" pitchFamily="34" charset="0"/>
              </a:rPr>
              <a:t> observation of the response variable in the sample</a:t>
            </a:r>
          </a:p>
          <a:p>
            <a:pPr marL="355600" indent="-355600" algn="just">
              <a:buFont typeface="Wingdings" panose="05000000000000000000" pitchFamily="2" charset="2"/>
              <a:buChar char="Ø"/>
            </a:pPr>
            <a:r>
              <a:rPr lang="en-IN" dirty="0">
                <a:latin typeface="Calibri" panose="020F0502020204030204" pitchFamily="34" charset="0"/>
                <a:cs typeface="Calibri" panose="020F0502020204030204" pitchFamily="34" charset="0"/>
              </a:rPr>
              <a:t>X</a:t>
            </a:r>
            <a:r>
              <a:rPr lang="en-IN" baseline="-15000" dirty="0">
                <a:latin typeface="Calibri" panose="020F0502020204030204" pitchFamily="34" charset="0"/>
                <a:cs typeface="Calibri" panose="020F0502020204030204" pitchFamily="34" charset="0"/>
              </a:rPr>
              <a:t>i</a:t>
            </a:r>
            <a:r>
              <a:rPr lang="en-IN" dirty="0">
                <a:latin typeface="Calibri" panose="020F0502020204030204" pitchFamily="34" charset="0"/>
                <a:cs typeface="Calibri" panose="020F0502020204030204" pitchFamily="34" charset="0"/>
              </a:rPr>
              <a:t> is the </a:t>
            </a:r>
            <a:r>
              <a:rPr lang="en-IN" dirty="0" err="1">
                <a:latin typeface="Calibri" panose="020F0502020204030204" pitchFamily="34" charset="0"/>
                <a:cs typeface="Calibri" panose="020F0502020204030204" pitchFamily="34" charset="0"/>
              </a:rPr>
              <a:t>i</a:t>
            </a:r>
            <a:r>
              <a:rPr lang="en-IN" baseline="15000" dirty="0" err="1">
                <a:latin typeface="Calibri" panose="020F0502020204030204" pitchFamily="34" charset="0"/>
                <a:cs typeface="Calibri" panose="020F0502020204030204" pitchFamily="34" charset="0"/>
              </a:rPr>
              <a:t>th</a:t>
            </a:r>
            <a:r>
              <a:rPr lang="en-IN" dirty="0">
                <a:latin typeface="Calibri" panose="020F0502020204030204" pitchFamily="34" charset="0"/>
                <a:cs typeface="Calibri" panose="020F0502020204030204" pitchFamily="34" charset="0"/>
              </a:rPr>
              <a:t> observation of the predictor variable in the sample</a:t>
            </a:r>
          </a:p>
          <a:p>
            <a:pPr marL="355600" indent="-355600" algn="just">
              <a:buFont typeface="Wingdings" panose="05000000000000000000" pitchFamily="2" charset="2"/>
              <a:buChar char="Ø"/>
            </a:pPr>
            <a:r>
              <a:rPr lang="el-GR" dirty="0">
                <a:latin typeface="Calibri" panose="020F0502020204030204" pitchFamily="34" charset="0"/>
                <a:cs typeface="Calibri" panose="020F0502020204030204" pitchFamily="34" charset="0"/>
              </a:rPr>
              <a:t>ε</a:t>
            </a:r>
            <a:r>
              <a:rPr lang="en-IN" baseline="-15000" dirty="0" err="1">
                <a:latin typeface="Calibri" panose="020F0502020204030204" pitchFamily="34" charset="0"/>
                <a:cs typeface="Calibri" panose="020F0502020204030204" pitchFamily="34" charset="0"/>
              </a:rPr>
              <a:t>i</a:t>
            </a:r>
            <a:r>
              <a:rPr lang="en-IN" dirty="0">
                <a:latin typeface="Calibri" panose="020F0502020204030204" pitchFamily="34" charset="0"/>
                <a:cs typeface="Calibri" panose="020F0502020204030204" pitchFamily="34" charset="0"/>
              </a:rPr>
              <a:t> is the random error or residuals</a:t>
            </a:r>
          </a:p>
          <a:p>
            <a:pPr marL="355600" indent="-355600" algn="just">
              <a:buFont typeface="Wingdings" panose="05000000000000000000" pitchFamily="2" charset="2"/>
              <a:buChar char="Ø"/>
            </a:pPr>
            <a:r>
              <a:rPr lang="el-GR" dirty="0">
                <a:latin typeface="Calibri" panose="020F0502020204030204" pitchFamily="34" charset="0"/>
                <a:cs typeface="Calibri" panose="020F0502020204030204" pitchFamily="34" charset="0"/>
              </a:rPr>
              <a:t>β</a:t>
            </a:r>
            <a:r>
              <a:rPr lang="en-IN" baseline="-15000" dirty="0">
                <a:latin typeface="Calibri" panose="020F0502020204030204" pitchFamily="34" charset="0"/>
                <a:cs typeface="Calibri" panose="020F0502020204030204" pitchFamily="34" charset="0"/>
              </a:rPr>
              <a:t>0</a:t>
            </a:r>
            <a:r>
              <a:rPr lang="en-IN" dirty="0">
                <a:latin typeface="Calibri" panose="020F0502020204030204" pitchFamily="34" charset="0"/>
                <a:cs typeface="Calibri" panose="020F0502020204030204" pitchFamily="34" charset="0"/>
              </a:rPr>
              <a:t>, </a:t>
            </a:r>
            <a:r>
              <a:rPr lang="el-GR" dirty="0">
                <a:latin typeface="Calibri" panose="020F0502020204030204" pitchFamily="34" charset="0"/>
                <a:cs typeface="Calibri" panose="020F0502020204030204" pitchFamily="34" charset="0"/>
              </a:rPr>
              <a:t>β</a:t>
            </a:r>
            <a:r>
              <a:rPr lang="en-IN" baseline="-15000" dirty="0">
                <a:latin typeface="Calibri" panose="020F0502020204030204" pitchFamily="34" charset="0"/>
                <a:cs typeface="Calibri" panose="020F0502020204030204" pitchFamily="34" charset="0"/>
              </a:rPr>
              <a:t>1</a:t>
            </a:r>
            <a:r>
              <a:rPr lang="en-IN" dirty="0">
                <a:latin typeface="Calibri" panose="020F0502020204030204" pitchFamily="34" charset="0"/>
                <a:cs typeface="Calibri" panose="020F0502020204030204" pitchFamily="34" charset="0"/>
              </a:rPr>
              <a:t> are the regression parameters or regression coefficients</a:t>
            </a:r>
          </a:p>
        </p:txBody>
      </p:sp>
      <p:pic>
        <p:nvPicPr>
          <p:cNvPr id="15" name="Picture 14">
            <a:extLst>
              <a:ext uri="{FF2B5EF4-FFF2-40B4-BE49-F238E27FC236}">
                <a16:creationId xmlns:a16="http://schemas.microsoft.com/office/drawing/2014/main" id="{FFDE7992-FF0D-4BC0-8AB7-23B7A9CD1147}"/>
              </a:ext>
            </a:extLst>
          </p:cNvPr>
          <p:cNvPicPr>
            <a:picLocks noChangeAspect="1"/>
          </p:cNvPicPr>
          <p:nvPr/>
        </p:nvPicPr>
        <p:blipFill>
          <a:blip r:embed="rId2"/>
          <a:stretch>
            <a:fillRect/>
          </a:stretch>
        </p:blipFill>
        <p:spPr>
          <a:xfrm>
            <a:off x="4462492" y="2729290"/>
            <a:ext cx="4090527" cy="3067895"/>
          </a:xfrm>
          <a:prstGeom prst="rect">
            <a:avLst/>
          </a:prstGeom>
        </p:spPr>
      </p:pic>
    </p:spTree>
    <p:extLst>
      <p:ext uri="{BB962C8B-B14F-4D97-AF65-F5344CB8AC3E}">
        <p14:creationId xmlns:p14="http://schemas.microsoft.com/office/powerpoint/2010/main" val="33117817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oter Placeholder 5"/>
          <p:cNvSpPr>
            <a:spLocks noGrp="1"/>
          </p:cNvSpPr>
          <p:nvPr>
            <p:ph type="ftr" sz="quarter" idx="11"/>
          </p:nvPr>
        </p:nvSpPr>
        <p:spPr>
          <a:xfrm>
            <a:off x="755576" y="6041363"/>
            <a:ext cx="4622973" cy="365125"/>
          </a:xfrm>
        </p:spPr>
        <p:txBody>
          <a:bodyPr/>
          <a:lstStyle/>
          <a:p>
            <a:r>
              <a:rPr lang="en-US" dirty="0"/>
              <a:t>PVS</a:t>
            </a:r>
          </a:p>
        </p:txBody>
      </p:sp>
      <p:sp>
        <p:nvSpPr>
          <p:cNvPr id="7" name="Slide Number Placeholder 4"/>
          <p:cNvSpPr>
            <a:spLocks noGrp="1"/>
          </p:cNvSpPr>
          <p:nvPr>
            <p:ph type="sldNum" sz="quarter" idx="12"/>
          </p:nvPr>
        </p:nvSpPr>
        <p:spPr/>
        <p:txBody>
          <a:bodyPr/>
          <a:lstStyle/>
          <a:p>
            <a:fld id="{FED95334-4B8F-4DF9-AC0C-BC57730D6088}" type="slidenum">
              <a:rPr lang="en-US" smtClean="0"/>
              <a:pPr/>
              <a:t>23</a:t>
            </a:fld>
            <a:endParaRPr lang="en-US"/>
          </a:p>
        </p:txBody>
      </p:sp>
      <p:sp>
        <p:nvSpPr>
          <p:cNvPr id="13" name="Rectangle 12">
            <a:extLst>
              <a:ext uri="{FF2B5EF4-FFF2-40B4-BE49-F238E27FC236}">
                <a16:creationId xmlns:a16="http://schemas.microsoft.com/office/drawing/2014/main" id="{8CCCF60A-3C05-452F-A9DA-6B160ED067AA}"/>
              </a:ext>
            </a:extLst>
          </p:cNvPr>
          <p:cNvSpPr/>
          <p:nvPr/>
        </p:nvSpPr>
        <p:spPr>
          <a:xfrm>
            <a:off x="755576" y="692695"/>
            <a:ext cx="7848872" cy="576383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4A4A6F17-1357-4CC0-A708-F0BE7E6DC224}"/>
              </a:ext>
            </a:extLst>
          </p:cNvPr>
          <p:cNvSpPr/>
          <p:nvPr/>
        </p:nvSpPr>
        <p:spPr>
          <a:xfrm>
            <a:off x="899592" y="771303"/>
            <a:ext cx="5727850" cy="461665"/>
          </a:xfrm>
          <a:prstGeom prst="rect">
            <a:avLst/>
          </a:prstGeom>
        </p:spPr>
        <p:txBody>
          <a:bodyPr wrap="none">
            <a:spAutoFit/>
          </a:bodyPr>
          <a:lstStyle/>
          <a:p>
            <a:r>
              <a:rPr lang="en-IN" sz="2400" b="1" dirty="0"/>
              <a:t>Introduction to Regression - continued</a:t>
            </a:r>
          </a:p>
        </p:txBody>
      </p:sp>
      <p:sp>
        <p:nvSpPr>
          <p:cNvPr id="16" name="TextBox 15">
            <a:extLst>
              <a:ext uri="{FF2B5EF4-FFF2-40B4-BE49-F238E27FC236}">
                <a16:creationId xmlns:a16="http://schemas.microsoft.com/office/drawing/2014/main" id="{52049E20-DE0B-493E-B37C-E85ED1D7B0BE}"/>
              </a:ext>
            </a:extLst>
          </p:cNvPr>
          <p:cNvSpPr txBox="1"/>
          <p:nvPr/>
        </p:nvSpPr>
        <p:spPr>
          <a:xfrm>
            <a:off x="1043608" y="1311576"/>
            <a:ext cx="7416824" cy="4893647"/>
          </a:xfrm>
          <a:prstGeom prst="rect">
            <a:avLst/>
          </a:prstGeom>
          <a:noFill/>
        </p:spPr>
        <p:txBody>
          <a:bodyPr wrap="square">
            <a:spAutoFit/>
          </a:bodyPr>
          <a:lstStyle/>
          <a:p>
            <a:pPr algn="just"/>
            <a:r>
              <a:rPr lang="en-IN" sz="2400" b="1" dirty="0">
                <a:latin typeface="Calibri" panose="020F0502020204030204" pitchFamily="34" charset="0"/>
                <a:cs typeface="Calibri" panose="020F0502020204030204" pitchFamily="34" charset="0"/>
              </a:rPr>
              <a:t>Note:</a:t>
            </a:r>
          </a:p>
          <a:p>
            <a:pPr algn="just"/>
            <a:endParaRPr lang="en-IN" sz="2400" b="1" dirty="0">
              <a:latin typeface="Calibri" panose="020F0502020204030204" pitchFamily="34" charset="0"/>
              <a:cs typeface="Calibri" panose="020F0502020204030204" pitchFamily="34" charset="0"/>
            </a:endParaRPr>
          </a:p>
          <a:p>
            <a:pPr marL="714375" indent="-714375" algn="just">
              <a:buFont typeface="+mj-lt"/>
              <a:buAutoNum type="arabicParenR"/>
              <a:tabLst>
                <a:tab pos="892175" algn="l"/>
              </a:tabLst>
            </a:pPr>
            <a:r>
              <a:rPr lang="en-IN" sz="2400" b="1" dirty="0">
                <a:latin typeface="Calibri" panose="020F0502020204030204" pitchFamily="34" charset="0"/>
                <a:cs typeface="Calibri" panose="020F0502020204030204" pitchFamily="34" charset="0"/>
              </a:rPr>
              <a:t>The relationship is not a mathematical model relationship and hence the error term.</a:t>
            </a:r>
          </a:p>
          <a:p>
            <a:pPr marL="714375" indent="-714375" algn="just">
              <a:buFont typeface="+mj-lt"/>
              <a:buAutoNum type="arabicParenR"/>
            </a:pPr>
            <a:r>
              <a:rPr lang="en-IN" sz="2400" b="1" dirty="0">
                <a:latin typeface="Calibri" panose="020F0502020204030204" pitchFamily="34" charset="0"/>
                <a:cs typeface="Calibri" panose="020F0502020204030204" pitchFamily="34" charset="0"/>
              </a:rPr>
              <a:t>The linearity condition is defined with respect to the regression coefficients and not with respect to the predictor variables. Thus Y</a:t>
            </a:r>
            <a:r>
              <a:rPr lang="en-IN" sz="2400" b="1" baseline="-15000" dirty="0">
                <a:latin typeface="Calibri" panose="020F0502020204030204" pitchFamily="34" charset="0"/>
                <a:cs typeface="Calibri" panose="020F0502020204030204" pitchFamily="34" charset="0"/>
              </a:rPr>
              <a:t>i</a:t>
            </a:r>
            <a:r>
              <a:rPr lang="en-IN" sz="2400" b="1" dirty="0">
                <a:latin typeface="Calibri" panose="020F0502020204030204" pitchFamily="34" charset="0"/>
                <a:cs typeface="Calibri" panose="020F0502020204030204" pitchFamily="34" charset="0"/>
              </a:rPr>
              <a:t> = </a:t>
            </a:r>
            <a:r>
              <a:rPr lang="el-GR" sz="2400" b="1" dirty="0">
                <a:latin typeface="Calibri" panose="020F0502020204030204" pitchFamily="34" charset="0"/>
                <a:cs typeface="Calibri" panose="020F0502020204030204" pitchFamily="34" charset="0"/>
              </a:rPr>
              <a:t>β</a:t>
            </a:r>
            <a:r>
              <a:rPr lang="en-IN" sz="2400" b="1" baseline="-15000" dirty="0">
                <a:latin typeface="Calibri" panose="020F0502020204030204" pitchFamily="34" charset="0"/>
                <a:cs typeface="Calibri" panose="020F0502020204030204" pitchFamily="34" charset="0"/>
              </a:rPr>
              <a:t>0</a:t>
            </a:r>
            <a:r>
              <a:rPr lang="en-IN" sz="2400" b="1" dirty="0">
                <a:latin typeface="Calibri" panose="020F0502020204030204" pitchFamily="34" charset="0"/>
                <a:cs typeface="Calibri" panose="020F0502020204030204" pitchFamily="34" charset="0"/>
              </a:rPr>
              <a:t> + </a:t>
            </a:r>
            <a:r>
              <a:rPr lang="el-GR" sz="2400" b="1" dirty="0">
                <a:latin typeface="Calibri" panose="020F0502020204030204" pitchFamily="34" charset="0"/>
                <a:cs typeface="Calibri" panose="020F0502020204030204" pitchFamily="34" charset="0"/>
              </a:rPr>
              <a:t>β</a:t>
            </a:r>
            <a:r>
              <a:rPr lang="en-IN" sz="2400" b="1" baseline="-15000" dirty="0">
                <a:latin typeface="Calibri" panose="020F0502020204030204" pitchFamily="34" charset="0"/>
                <a:cs typeface="Calibri" panose="020F0502020204030204" pitchFamily="34" charset="0"/>
              </a:rPr>
              <a:t>1log(</a:t>
            </a:r>
            <a:r>
              <a:rPr lang="en-IN" sz="2400" b="1" dirty="0">
                <a:latin typeface="Calibri" panose="020F0502020204030204" pitchFamily="34" charset="0"/>
                <a:cs typeface="Calibri" panose="020F0502020204030204" pitchFamily="34" charset="0"/>
              </a:rPr>
              <a:t>X</a:t>
            </a:r>
            <a:r>
              <a:rPr lang="en-IN" sz="2400" b="1" baseline="-15000" dirty="0">
                <a:latin typeface="Calibri" panose="020F0502020204030204" pitchFamily="34" charset="0"/>
                <a:cs typeface="Calibri" panose="020F0502020204030204" pitchFamily="34" charset="0"/>
              </a:rPr>
              <a:t>i)</a:t>
            </a:r>
            <a:r>
              <a:rPr lang="en-IN" sz="2400" b="1" dirty="0">
                <a:latin typeface="Calibri" panose="020F0502020204030204" pitchFamily="34" charset="0"/>
                <a:cs typeface="Calibri" panose="020F0502020204030204" pitchFamily="34" charset="0"/>
              </a:rPr>
              <a:t> + </a:t>
            </a:r>
            <a:r>
              <a:rPr lang="el-GR" sz="2400" b="1" dirty="0">
                <a:latin typeface="Calibri" panose="020F0502020204030204" pitchFamily="34" charset="0"/>
                <a:cs typeface="Calibri" panose="020F0502020204030204" pitchFamily="34" charset="0"/>
              </a:rPr>
              <a:t>ε</a:t>
            </a:r>
            <a:r>
              <a:rPr lang="en-IN" sz="2400" b="1" baseline="-15000" dirty="0" err="1">
                <a:latin typeface="Calibri" panose="020F0502020204030204" pitchFamily="34" charset="0"/>
                <a:cs typeface="Calibri" panose="020F0502020204030204" pitchFamily="34" charset="0"/>
              </a:rPr>
              <a:t>i</a:t>
            </a:r>
            <a:r>
              <a:rPr lang="en-IN" sz="2400" b="1" baseline="-15000" dirty="0">
                <a:latin typeface="Calibri" panose="020F0502020204030204" pitchFamily="34" charset="0"/>
                <a:cs typeface="Calibri" panose="020F0502020204030204" pitchFamily="34" charset="0"/>
              </a:rPr>
              <a:t> </a:t>
            </a:r>
            <a:r>
              <a:rPr lang="en-IN" sz="2400" b="1" dirty="0">
                <a:latin typeface="Calibri" panose="020F0502020204030204" pitchFamily="34" charset="0"/>
                <a:cs typeface="Calibri" panose="020F0502020204030204" pitchFamily="34" charset="0"/>
              </a:rPr>
              <a:t>is a linear model but relationship between Y and X is not linear.</a:t>
            </a:r>
          </a:p>
          <a:p>
            <a:pPr marL="714375" indent="-714375" algn="just">
              <a:buFont typeface="+mj-lt"/>
              <a:buAutoNum type="arabicParenR"/>
              <a:tabLst>
                <a:tab pos="892175" algn="l"/>
                <a:tab pos="1081088" algn="l"/>
              </a:tabLst>
            </a:pPr>
            <a:r>
              <a:rPr lang="en-IN" sz="2400" b="1" dirty="0">
                <a:latin typeface="Calibri" panose="020F0502020204030204" pitchFamily="34" charset="0"/>
                <a:cs typeface="Calibri" panose="020F0502020204030204" pitchFamily="34" charset="0"/>
              </a:rPr>
              <a:t>Regression calculates the most likely outcome based on a trend of one or more known independent variables and the impact of changing one of the independent variables.</a:t>
            </a:r>
          </a:p>
        </p:txBody>
      </p:sp>
    </p:spTree>
    <p:extLst>
      <p:ext uri="{BB962C8B-B14F-4D97-AF65-F5344CB8AC3E}">
        <p14:creationId xmlns:p14="http://schemas.microsoft.com/office/powerpoint/2010/main" val="13553823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oter Placeholder 5"/>
          <p:cNvSpPr>
            <a:spLocks noGrp="1"/>
          </p:cNvSpPr>
          <p:nvPr>
            <p:ph type="ftr" sz="quarter" idx="11"/>
          </p:nvPr>
        </p:nvSpPr>
        <p:spPr>
          <a:xfrm>
            <a:off x="755576" y="6041363"/>
            <a:ext cx="4622973" cy="365125"/>
          </a:xfrm>
        </p:spPr>
        <p:txBody>
          <a:bodyPr/>
          <a:lstStyle/>
          <a:p>
            <a:r>
              <a:rPr lang="en-US" dirty="0"/>
              <a:t>PVS</a:t>
            </a:r>
          </a:p>
        </p:txBody>
      </p:sp>
      <p:sp>
        <p:nvSpPr>
          <p:cNvPr id="7" name="Slide Number Placeholder 4"/>
          <p:cNvSpPr>
            <a:spLocks noGrp="1"/>
          </p:cNvSpPr>
          <p:nvPr>
            <p:ph type="sldNum" sz="quarter" idx="12"/>
          </p:nvPr>
        </p:nvSpPr>
        <p:spPr/>
        <p:txBody>
          <a:bodyPr/>
          <a:lstStyle/>
          <a:p>
            <a:fld id="{FED95334-4B8F-4DF9-AC0C-BC57730D6088}" type="slidenum">
              <a:rPr lang="en-US" smtClean="0"/>
              <a:pPr/>
              <a:t>24</a:t>
            </a:fld>
            <a:endParaRPr lang="en-US"/>
          </a:p>
        </p:txBody>
      </p:sp>
      <p:sp>
        <p:nvSpPr>
          <p:cNvPr id="13" name="Rectangle 12">
            <a:extLst>
              <a:ext uri="{FF2B5EF4-FFF2-40B4-BE49-F238E27FC236}">
                <a16:creationId xmlns:a16="http://schemas.microsoft.com/office/drawing/2014/main" id="{8CCCF60A-3C05-452F-A9DA-6B160ED067AA}"/>
              </a:ext>
            </a:extLst>
          </p:cNvPr>
          <p:cNvSpPr/>
          <p:nvPr/>
        </p:nvSpPr>
        <p:spPr>
          <a:xfrm>
            <a:off x="755576" y="692695"/>
            <a:ext cx="7848872" cy="576383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4A4A6F17-1357-4CC0-A708-F0BE7E6DC224}"/>
              </a:ext>
            </a:extLst>
          </p:cNvPr>
          <p:cNvSpPr/>
          <p:nvPr/>
        </p:nvSpPr>
        <p:spPr>
          <a:xfrm>
            <a:off x="899592" y="771303"/>
            <a:ext cx="5727850" cy="461665"/>
          </a:xfrm>
          <a:prstGeom prst="rect">
            <a:avLst/>
          </a:prstGeom>
        </p:spPr>
        <p:txBody>
          <a:bodyPr wrap="none">
            <a:spAutoFit/>
          </a:bodyPr>
          <a:lstStyle/>
          <a:p>
            <a:r>
              <a:rPr lang="en-IN" sz="2400" b="1" dirty="0"/>
              <a:t>Introduction to Regression - continued</a:t>
            </a:r>
          </a:p>
        </p:txBody>
      </p:sp>
      <p:sp>
        <p:nvSpPr>
          <p:cNvPr id="10" name="TextBox 9">
            <a:extLst>
              <a:ext uri="{FF2B5EF4-FFF2-40B4-BE49-F238E27FC236}">
                <a16:creationId xmlns:a16="http://schemas.microsoft.com/office/drawing/2014/main" id="{2E8831F1-CC23-4D92-B65D-C3BCAC4D27A5}"/>
              </a:ext>
            </a:extLst>
          </p:cNvPr>
          <p:cNvSpPr txBox="1"/>
          <p:nvPr/>
        </p:nvSpPr>
        <p:spPr>
          <a:xfrm>
            <a:off x="971600" y="1246810"/>
            <a:ext cx="7200800" cy="369332"/>
          </a:xfrm>
          <a:prstGeom prst="rect">
            <a:avLst/>
          </a:prstGeom>
          <a:noFill/>
        </p:spPr>
        <p:txBody>
          <a:bodyPr wrap="square">
            <a:spAutoFit/>
          </a:bodyPr>
          <a:lstStyle/>
          <a:p>
            <a:r>
              <a:rPr lang="en-IN" sz="1800" b="1" dirty="0">
                <a:latin typeface="Calibri" panose="020F0502020204030204" pitchFamily="34" charset="0"/>
                <a:cs typeface="Calibri" panose="020F0502020204030204" pitchFamily="34" charset="0"/>
              </a:rPr>
              <a:t>Regression within the umbrella of machine learning</a:t>
            </a:r>
            <a:endParaRPr lang="en-US" sz="1800" b="1" dirty="0">
              <a:latin typeface="Calibri" panose="020F0502020204030204" pitchFamily="34" charset="0"/>
              <a:cs typeface="Calibri" panose="020F0502020204030204" pitchFamily="34" charset="0"/>
            </a:endParaRPr>
          </a:p>
        </p:txBody>
      </p:sp>
      <p:sp>
        <p:nvSpPr>
          <p:cNvPr id="11" name="TextBox 10">
            <a:extLst>
              <a:ext uri="{FF2B5EF4-FFF2-40B4-BE49-F238E27FC236}">
                <a16:creationId xmlns:a16="http://schemas.microsoft.com/office/drawing/2014/main" id="{2C535AE5-7018-4C02-B325-E14CCBCFE6CC}"/>
              </a:ext>
            </a:extLst>
          </p:cNvPr>
          <p:cNvSpPr txBox="1"/>
          <p:nvPr/>
        </p:nvSpPr>
        <p:spPr>
          <a:xfrm>
            <a:off x="971600" y="1629984"/>
            <a:ext cx="7416824" cy="4278094"/>
          </a:xfrm>
          <a:prstGeom prst="rect">
            <a:avLst/>
          </a:prstGeom>
          <a:noFill/>
        </p:spPr>
        <p:txBody>
          <a:bodyPr wrap="square">
            <a:spAutoFit/>
          </a:bodyPr>
          <a:lstStyle/>
          <a:p>
            <a:pPr marL="355600" indent="-355600" algn="just">
              <a:buFont typeface="Wingdings" panose="05000000000000000000" pitchFamily="2" charset="2"/>
              <a:buChar char="Ø"/>
            </a:pPr>
            <a:r>
              <a:rPr lang="en-IN" sz="1600" b="1" dirty="0">
                <a:latin typeface="Calibri" panose="020F0502020204030204" pitchFamily="34" charset="0"/>
                <a:cs typeface="Calibri" panose="020F0502020204030204" pitchFamily="34" charset="0"/>
              </a:rPr>
              <a:t>Regression and classification are branded under the same umbrella of supervised machine learning. </a:t>
            </a:r>
          </a:p>
          <a:p>
            <a:pPr marL="355600" indent="-355600" algn="just">
              <a:buFont typeface="Wingdings" panose="05000000000000000000" pitchFamily="2" charset="2"/>
              <a:buChar char="Ø"/>
            </a:pPr>
            <a:r>
              <a:rPr lang="en-IN" sz="1600" b="1" dirty="0">
                <a:latin typeface="Calibri" panose="020F0502020204030204" pitchFamily="34" charset="0"/>
                <a:cs typeface="Calibri" panose="020F0502020204030204" pitchFamily="34" charset="0"/>
              </a:rPr>
              <a:t>Both utilize known datasets to make predictions.</a:t>
            </a:r>
          </a:p>
          <a:p>
            <a:pPr marL="355600" indent="-355600" algn="just">
              <a:buFont typeface="Wingdings" panose="05000000000000000000" pitchFamily="2" charset="2"/>
              <a:buChar char="Ø"/>
            </a:pPr>
            <a:r>
              <a:rPr lang="en-IN" sz="1600" b="1" dirty="0">
                <a:latin typeface="Calibri" panose="020F0502020204030204" pitchFamily="34" charset="0"/>
                <a:cs typeface="Calibri" panose="020F0502020204030204" pitchFamily="34" charset="0"/>
              </a:rPr>
              <a:t>In supervised learning, an algorithm is employed to learn the mapping function from X (input) to Y (output), Y = f(X). </a:t>
            </a:r>
          </a:p>
          <a:p>
            <a:pPr marL="355600" indent="-355600" algn="just">
              <a:buFont typeface="Wingdings" panose="05000000000000000000" pitchFamily="2" charset="2"/>
              <a:buChar char="Ø"/>
            </a:pPr>
            <a:r>
              <a:rPr lang="en-IN" sz="1600" b="1" dirty="0">
                <a:latin typeface="Calibri" panose="020F0502020204030204" pitchFamily="34" charset="0"/>
                <a:cs typeface="Calibri" panose="020F0502020204030204" pitchFamily="34" charset="0"/>
              </a:rPr>
              <a:t>The objective is to approximate the mapping function, f as accurately as possible so that we can predict output variable, Y for a new input X as close as possible to the actual value.</a:t>
            </a:r>
          </a:p>
          <a:p>
            <a:pPr marL="355600" indent="-355600" algn="just">
              <a:buFont typeface="Wingdings" panose="05000000000000000000" pitchFamily="2" charset="2"/>
              <a:buChar char="Ø"/>
            </a:pPr>
            <a:r>
              <a:rPr lang="en-IN" sz="1600" b="1" dirty="0">
                <a:latin typeface="Calibri" panose="020F0502020204030204" pitchFamily="34" charset="0"/>
                <a:cs typeface="Calibri" panose="020F0502020204030204" pitchFamily="34" charset="0"/>
              </a:rPr>
              <a:t>The response variable in the regression is continuous numerical variable and for classification it is categorical. </a:t>
            </a:r>
          </a:p>
          <a:p>
            <a:pPr marL="355600" indent="-355600" algn="just">
              <a:buFont typeface="Wingdings" panose="05000000000000000000" pitchFamily="2" charset="2"/>
              <a:buChar char="Ø"/>
            </a:pPr>
            <a:r>
              <a:rPr lang="en-IN" sz="1600" b="1" dirty="0">
                <a:latin typeface="Calibri" panose="020F0502020204030204" pitchFamily="34" charset="0"/>
                <a:cs typeface="Calibri" panose="020F0502020204030204" pitchFamily="34" charset="0"/>
              </a:rPr>
              <a:t>In machine learning, regression algorithms attempt to estimate the mapping function, f from the predictor variables (X) to continuous numerical response variable, Y</a:t>
            </a:r>
          </a:p>
          <a:p>
            <a:pPr marL="355600" indent="-355600" algn="just">
              <a:buFont typeface="Wingdings" panose="05000000000000000000" pitchFamily="2" charset="2"/>
              <a:buChar char="Ø"/>
            </a:pPr>
            <a:r>
              <a:rPr lang="en-IN" sz="1600" b="1" dirty="0">
                <a:latin typeface="Calibri" panose="020F0502020204030204" pitchFamily="34" charset="0"/>
                <a:cs typeface="Calibri" panose="020F0502020204030204" pitchFamily="34" charset="0"/>
              </a:rPr>
              <a:t>Supervised learning is used to predict a certain target variable from a model you trained with known data. </a:t>
            </a:r>
          </a:p>
          <a:p>
            <a:pPr marL="355600" indent="-355600" algn="just">
              <a:buFont typeface="Wingdings" panose="05000000000000000000" pitchFamily="2" charset="2"/>
              <a:buChar char="Ø"/>
            </a:pPr>
            <a:r>
              <a:rPr lang="en-IN" sz="1600" b="1" dirty="0">
                <a:latin typeface="Calibri" panose="020F0502020204030204" pitchFamily="34" charset="0"/>
                <a:cs typeface="Calibri" panose="020F0502020204030204" pitchFamily="34" charset="0"/>
              </a:rPr>
              <a:t>Regression is a kind of supervised learning where you predict numerical variable in interval scale.</a:t>
            </a:r>
          </a:p>
        </p:txBody>
      </p:sp>
    </p:spTree>
    <p:extLst>
      <p:ext uri="{BB962C8B-B14F-4D97-AF65-F5344CB8AC3E}">
        <p14:creationId xmlns:p14="http://schemas.microsoft.com/office/powerpoint/2010/main" val="31450273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oter Placeholder 5"/>
          <p:cNvSpPr>
            <a:spLocks noGrp="1"/>
          </p:cNvSpPr>
          <p:nvPr>
            <p:ph type="ftr" sz="quarter" idx="11"/>
          </p:nvPr>
        </p:nvSpPr>
        <p:spPr>
          <a:xfrm>
            <a:off x="755576" y="6041363"/>
            <a:ext cx="4622973" cy="365125"/>
          </a:xfrm>
        </p:spPr>
        <p:txBody>
          <a:bodyPr/>
          <a:lstStyle/>
          <a:p>
            <a:r>
              <a:rPr lang="en-US" dirty="0"/>
              <a:t>PVS</a:t>
            </a:r>
          </a:p>
        </p:txBody>
      </p:sp>
      <p:sp>
        <p:nvSpPr>
          <p:cNvPr id="7" name="Slide Number Placeholder 4"/>
          <p:cNvSpPr>
            <a:spLocks noGrp="1"/>
          </p:cNvSpPr>
          <p:nvPr>
            <p:ph type="sldNum" sz="quarter" idx="12"/>
          </p:nvPr>
        </p:nvSpPr>
        <p:spPr/>
        <p:txBody>
          <a:bodyPr/>
          <a:lstStyle/>
          <a:p>
            <a:fld id="{FED95334-4B8F-4DF9-AC0C-BC57730D6088}" type="slidenum">
              <a:rPr lang="en-US" smtClean="0"/>
              <a:pPr/>
              <a:t>25</a:t>
            </a:fld>
            <a:endParaRPr lang="en-US"/>
          </a:p>
        </p:txBody>
      </p:sp>
      <p:sp>
        <p:nvSpPr>
          <p:cNvPr id="13" name="Rectangle 12">
            <a:extLst>
              <a:ext uri="{FF2B5EF4-FFF2-40B4-BE49-F238E27FC236}">
                <a16:creationId xmlns:a16="http://schemas.microsoft.com/office/drawing/2014/main" id="{8CCCF60A-3C05-452F-A9DA-6B160ED067AA}"/>
              </a:ext>
            </a:extLst>
          </p:cNvPr>
          <p:cNvSpPr/>
          <p:nvPr/>
        </p:nvSpPr>
        <p:spPr>
          <a:xfrm>
            <a:off x="755576" y="692695"/>
            <a:ext cx="7848872" cy="576383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4A4A6F17-1357-4CC0-A708-F0BE7E6DC224}"/>
              </a:ext>
            </a:extLst>
          </p:cNvPr>
          <p:cNvSpPr/>
          <p:nvPr/>
        </p:nvSpPr>
        <p:spPr>
          <a:xfrm>
            <a:off x="899592" y="771303"/>
            <a:ext cx="5727850" cy="461665"/>
          </a:xfrm>
          <a:prstGeom prst="rect">
            <a:avLst/>
          </a:prstGeom>
        </p:spPr>
        <p:txBody>
          <a:bodyPr wrap="none">
            <a:spAutoFit/>
          </a:bodyPr>
          <a:lstStyle/>
          <a:p>
            <a:r>
              <a:rPr lang="en-IN" sz="2400" b="1" dirty="0"/>
              <a:t>Introduction to Regression - continued</a:t>
            </a:r>
          </a:p>
        </p:txBody>
      </p:sp>
      <p:sp>
        <p:nvSpPr>
          <p:cNvPr id="12" name="TextBox 11">
            <a:extLst>
              <a:ext uri="{FF2B5EF4-FFF2-40B4-BE49-F238E27FC236}">
                <a16:creationId xmlns:a16="http://schemas.microsoft.com/office/drawing/2014/main" id="{EC68FC93-E385-45B6-8DEF-0DE962EDA43C}"/>
              </a:ext>
            </a:extLst>
          </p:cNvPr>
          <p:cNvSpPr txBox="1"/>
          <p:nvPr/>
        </p:nvSpPr>
        <p:spPr>
          <a:xfrm>
            <a:off x="922472" y="1311576"/>
            <a:ext cx="4588136" cy="369332"/>
          </a:xfrm>
          <a:prstGeom prst="rect">
            <a:avLst/>
          </a:prstGeom>
          <a:noFill/>
        </p:spPr>
        <p:txBody>
          <a:bodyPr wrap="square">
            <a:spAutoFit/>
          </a:bodyPr>
          <a:lstStyle/>
          <a:p>
            <a:r>
              <a:rPr lang="en-IN" sz="1800" b="1" dirty="0">
                <a:latin typeface="Calibri" panose="020F0502020204030204" pitchFamily="34" charset="0"/>
                <a:cs typeface="Calibri" panose="020F0502020204030204" pitchFamily="34" charset="0"/>
              </a:rPr>
              <a:t>1. Continuous Response, Single Predictor</a:t>
            </a:r>
            <a:endParaRPr lang="en-IN" dirty="0"/>
          </a:p>
        </p:txBody>
      </p:sp>
      <p:sp>
        <p:nvSpPr>
          <p:cNvPr id="14" name="TextBox 13">
            <a:extLst>
              <a:ext uri="{FF2B5EF4-FFF2-40B4-BE49-F238E27FC236}">
                <a16:creationId xmlns:a16="http://schemas.microsoft.com/office/drawing/2014/main" id="{9188985F-41F2-4B94-AC5C-DBC245178AD9}"/>
              </a:ext>
            </a:extLst>
          </p:cNvPr>
          <p:cNvSpPr txBox="1"/>
          <p:nvPr/>
        </p:nvSpPr>
        <p:spPr>
          <a:xfrm>
            <a:off x="899592" y="1772573"/>
            <a:ext cx="7488832" cy="4739759"/>
          </a:xfrm>
          <a:prstGeom prst="rect">
            <a:avLst/>
          </a:prstGeom>
          <a:noFill/>
        </p:spPr>
        <p:txBody>
          <a:bodyPr wrap="square">
            <a:spAutoFit/>
          </a:bodyPr>
          <a:lstStyle/>
          <a:p>
            <a:pPr algn="just"/>
            <a:r>
              <a:rPr lang="en-US" sz="1800" b="1" dirty="0">
                <a:latin typeface="Calibri" panose="020F0502020204030204" pitchFamily="34" charset="0"/>
                <a:cs typeface="Calibri" panose="020F0502020204030204" pitchFamily="34" charset="0"/>
              </a:rPr>
              <a:t>Simple Linear Regression (SLR) is a statistical method that allows us to summarize and study relationships between two continuous numerical variables, wherein</a:t>
            </a:r>
          </a:p>
          <a:p>
            <a:pPr algn="just"/>
            <a:r>
              <a:rPr lang="en-US" sz="1800" b="1" dirty="0">
                <a:latin typeface="Calibri" panose="020F0502020204030204" pitchFamily="34" charset="0"/>
                <a:cs typeface="Calibri" panose="020F0502020204030204" pitchFamily="34" charset="0"/>
              </a:rPr>
              <a:t>a) one variable being the predictor variable, x and</a:t>
            </a:r>
          </a:p>
          <a:p>
            <a:pPr algn="just"/>
            <a:r>
              <a:rPr lang="en-US" sz="1800" b="1" dirty="0">
                <a:latin typeface="Calibri" panose="020F0502020204030204" pitchFamily="34" charset="0"/>
                <a:cs typeface="Calibri" panose="020F0502020204030204" pitchFamily="34" charset="0"/>
              </a:rPr>
              <a:t>b) the other being the response variable, y.</a:t>
            </a:r>
          </a:p>
          <a:p>
            <a:pPr algn="just"/>
            <a:endParaRPr lang="en-US" sz="1800" b="1" dirty="0">
              <a:latin typeface="Calibri" panose="020F0502020204030204" pitchFamily="34" charset="0"/>
              <a:cs typeface="Calibri" panose="020F0502020204030204" pitchFamily="34" charset="0"/>
            </a:endParaRPr>
          </a:p>
          <a:p>
            <a:pPr algn="just"/>
            <a:r>
              <a:rPr lang="en-US" sz="1800" b="1" dirty="0">
                <a:latin typeface="Calibri" panose="020F0502020204030204" pitchFamily="34" charset="0"/>
                <a:cs typeface="Calibri" panose="020F0502020204030204" pitchFamily="34" charset="0"/>
              </a:rPr>
              <a:t>We call this as simple linear regression because it concerns the study of only one predictor variable.</a:t>
            </a:r>
          </a:p>
          <a:p>
            <a:pPr marL="358775" indent="-358775">
              <a:spcBef>
                <a:spcPts val="600"/>
              </a:spcBef>
              <a:spcAft>
                <a:spcPts val="600"/>
              </a:spcAft>
              <a:buAutoNum type="arabicPeriod" startAt="2"/>
            </a:pPr>
            <a:r>
              <a:rPr lang="en-IN" b="1" dirty="0">
                <a:latin typeface="Calibri" panose="020F0502020204030204" pitchFamily="34" charset="0"/>
                <a:cs typeface="Calibri" panose="020F0502020204030204" pitchFamily="34" charset="0"/>
              </a:rPr>
              <a:t>From correlation to regression</a:t>
            </a:r>
          </a:p>
          <a:p>
            <a:pPr marL="358775" indent="-358775" algn="just">
              <a:buFont typeface="Wingdings" panose="05000000000000000000" pitchFamily="2" charset="2"/>
              <a:buChar char="Ø"/>
            </a:pPr>
            <a:r>
              <a:rPr lang="en-US" sz="1800" b="1" dirty="0">
                <a:latin typeface="Calibri" panose="020F0502020204030204" pitchFamily="34" charset="0"/>
                <a:cs typeface="Calibri" panose="020F0502020204030204" pitchFamily="34" charset="0"/>
              </a:rPr>
              <a:t>Regression and correlation analysis techniques are employed to study the relationships between variables. </a:t>
            </a:r>
          </a:p>
          <a:p>
            <a:pPr marL="358775" indent="-358775" algn="just">
              <a:buFont typeface="Wingdings" panose="05000000000000000000" pitchFamily="2" charset="2"/>
              <a:buChar char="Ø"/>
            </a:pPr>
            <a:r>
              <a:rPr lang="en-US" sz="1800" b="1" dirty="0">
                <a:latin typeface="Calibri" panose="020F0502020204030204" pitchFamily="34" charset="0"/>
                <a:cs typeface="Calibri" panose="020F0502020204030204" pitchFamily="34" charset="0"/>
              </a:rPr>
              <a:t>Regression is used to predict the value of one variable based on the value of a different variable. </a:t>
            </a:r>
          </a:p>
          <a:p>
            <a:pPr marL="358775" indent="-358775" algn="just">
              <a:buFont typeface="Wingdings" panose="05000000000000000000" pitchFamily="2" charset="2"/>
              <a:buChar char="Ø"/>
            </a:pPr>
            <a:r>
              <a:rPr lang="en-US" sz="1800" b="1" dirty="0">
                <a:latin typeface="Calibri" panose="020F0502020204030204" pitchFamily="34" charset="0"/>
                <a:cs typeface="Calibri" panose="020F0502020204030204" pitchFamily="34" charset="0"/>
              </a:rPr>
              <a:t>Correlation is a measure of the strength of a relationship between variables.</a:t>
            </a:r>
            <a:r>
              <a:rPr lang="en-IN" sz="1800" b="1" dirty="0">
                <a:latin typeface="Calibri" panose="020F0502020204030204" pitchFamily="34" charset="0"/>
                <a:cs typeface="Calibri" panose="020F0502020204030204" pitchFamily="34" charset="0"/>
              </a:rPr>
              <a:t> </a:t>
            </a:r>
            <a:r>
              <a:rPr lang="en-IN" sz="2000" b="1" dirty="0">
                <a:latin typeface="Calibri" panose="020F0502020204030204" pitchFamily="34" charset="0"/>
                <a:cs typeface="Calibri" panose="020F0502020204030204" pitchFamily="34" charset="0"/>
              </a:rPr>
              <a:t>	</a:t>
            </a:r>
          </a:p>
          <a:p>
            <a:pPr algn="just"/>
            <a:endParaRPr lang="en-IN" sz="1800" b="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5878848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oter Placeholder 5"/>
          <p:cNvSpPr>
            <a:spLocks noGrp="1"/>
          </p:cNvSpPr>
          <p:nvPr>
            <p:ph type="ftr" sz="quarter" idx="11"/>
          </p:nvPr>
        </p:nvSpPr>
        <p:spPr>
          <a:xfrm>
            <a:off x="755576" y="6041363"/>
            <a:ext cx="4622973" cy="365125"/>
          </a:xfrm>
        </p:spPr>
        <p:txBody>
          <a:bodyPr/>
          <a:lstStyle/>
          <a:p>
            <a:r>
              <a:rPr lang="en-US" dirty="0"/>
              <a:t>PVS</a:t>
            </a:r>
          </a:p>
        </p:txBody>
      </p:sp>
      <p:sp>
        <p:nvSpPr>
          <p:cNvPr id="7" name="Slide Number Placeholder 4"/>
          <p:cNvSpPr>
            <a:spLocks noGrp="1"/>
          </p:cNvSpPr>
          <p:nvPr>
            <p:ph type="sldNum" sz="quarter" idx="12"/>
          </p:nvPr>
        </p:nvSpPr>
        <p:spPr/>
        <p:txBody>
          <a:bodyPr/>
          <a:lstStyle/>
          <a:p>
            <a:fld id="{FED95334-4B8F-4DF9-AC0C-BC57730D6088}" type="slidenum">
              <a:rPr lang="en-US" smtClean="0"/>
              <a:pPr/>
              <a:t>26</a:t>
            </a:fld>
            <a:endParaRPr lang="en-US"/>
          </a:p>
        </p:txBody>
      </p:sp>
      <p:sp>
        <p:nvSpPr>
          <p:cNvPr id="13" name="Rectangle 12">
            <a:extLst>
              <a:ext uri="{FF2B5EF4-FFF2-40B4-BE49-F238E27FC236}">
                <a16:creationId xmlns:a16="http://schemas.microsoft.com/office/drawing/2014/main" id="{8CCCF60A-3C05-452F-A9DA-6B160ED067AA}"/>
              </a:ext>
            </a:extLst>
          </p:cNvPr>
          <p:cNvSpPr/>
          <p:nvPr/>
        </p:nvSpPr>
        <p:spPr>
          <a:xfrm>
            <a:off x="755576" y="692695"/>
            <a:ext cx="7848872" cy="576383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4A4A6F17-1357-4CC0-A708-F0BE7E6DC224}"/>
              </a:ext>
            </a:extLst>
          </p:cNvPr>
          <p:cNvSpPr/>
          <p:nvPr/>
        </p:nvSpPr>
        <p:spPr>
          <a:xfrm>
            <a:off x="899592" y="771303"/>
            <a:ext cx="5727850" cy="461665"/>
          </a:xfrm>
          <a:prstGeom prst="rect">
            <a:avLst/>
          </a:prstGeom>
        </p:spPr>
        <p:txBody>
          <a:bodyPr wrap="none">
            <a:spAutoFit/>
          </a:bodyPr>
          <a:lstStyle/>
          <a:p>
            <a:r>
              <a:rPr lang="en-IN" sz="2400" b="1" dirty="0"/>
              <a:t>Introduction to Regression - continued</a:t>
            </a:r>
          </a:p>
        </p:txBody>
      </p:sp>
      <p:sp>
        <p:nvSpPr>
          <p:cNvPr id="15" name="TextBox 14">
            <a:extLst>
              <a:ext uri="{FF2B5EF4-FFF2-40B4-BE49-F238E27FC236}">
                <a16:creationId xmlns:a16="http://schemas.microsoft.com/office/drawing/2014/main" id="{2310C827-4F96-445C-9BA5-4034FC35FB2C}"/>
              </a:ext>
            </a:extLst>
          </p:cNvPr>
          <p:cNvSpPr txBox="1"/>
          <p:nvPr/>
        </p:nvSpPr>
        <p:spPr>
          <a:xfrm>
            <a:off x="755576" y="1239372"/>
            <a:ext cx="7574260" cy="1923604"/>
          </a:xfrm>
          <a:prstGeom prst="rect">
            <a:avLst/>
          </a:prstGeom>
          <a:noFill/>
        </p:spPr>
        <p:txBody>
          <a:bodyPr wrap="square">
            <a:spAutoFit/>
          </a:bodyPr>
          <a:lstStyle/>
          <a:p>
            <a:pPr marL="457200" indent="-457200">
              <a:spcBef>
                <a:spcPts val="600"/>
              </a:spcBef>
              <a:spcAft>
                <a:spcPts val="600"/>
              </a:spcAft>
              <a:buFont typeface="+mj-lt"/>
              <a:buAutoNum type="arabicPeriod" startAt="3"/>
            </a:pPr>
            <a:r>
              <a:rPr lang="en-IN" b="1" dirty="0">
                <a:latin typeface="Calibri" panose="020F0502020204030204" pitchFamily="34" charset="0"/>
                <a:cs typeface="Calibri" panose="020F0502020204030204" pitchFamily="34" charset="0"/>
              </a:rPr>
              <a:t>Limitation of correlation</a:t>
            </a:r>
          </a:p>
          <a:p>
            <a:pPr marL="358775" indent="-358775" algn="just">
              <a:buFont typeface="Wingdings" panose="05000000000000000000" pitchFamily="2" charset="2"/>
              <a:buChar char="Ø"/>
            </a:pPr>
            <a:r>
              <a:rPr lang="en-US" sz="1600" dirty="0">
                <a:latin typeface="Calibri" panose="020F0502020204030204" pitchFamily="34" charset="0"/>
                <a:cs typeface="Calibri" panose="020F0502020204030204" pitchFamily="34" charset="0"/>
              </a:rPr>
              <a:t>Correlation does not mean causation.</a:t>
            </a:r>
          </a:p>
          <a:p>
            <a:pPr marL="358775" indent="-358775" algn="just">
              <a:buFont typeface="Wingdings" panose="05000000000000000000" pitchFamily="2" charset="2"/>
              <a:buChar char="Ø"/>
            </a:pPr>
            <a:r>
              <a:rPr lang="en-US" sz="1600" dirty="0">
                <a:latin typeface="Calibri" panose="020F0502020204030204" pitchFamily="34" charset="0"/>
                <a:cs typeface="Calibri" panose="020F0502020204030204" pitchFamily="34" charset="0"/>
              </a:rPr>
              <a:t>Correlation can suggest there is a relationship between two variables but it cannot prove that one variable causes a change in another variable. For example, the correlation might suggest that there is a relationship between sales quantity of a new product and price of the new product. But it cannot suggest how the price of the new product will cause changes in sales quantity.</a:t>
            </a:r>
            <a:endParaRPr lang="en-IN" sz="1600" dirty="0">
              <a:latin typeface="Calibri" panose="020F0502020204030204" pitchFamily="34" charset="0"/>
              <a:cs typeface="Calibri" panose="020F0502020204030204" pitchFamily="34" charset="0"/>
            </a:endParaRPr>
          </a:p>
        </p:txBody>
      </p:sp>
      <p:sp>
        <p:nvSpPr>
          <p:cNvPr id="10" name="TextBox 9">
            <a:extLst>
              <a:ext uri="{FF2B5EF4-FFF2-40B4-BE49-F238E27FC236}">
                <a16:creationId xmlns:a16="http://schemas.microsoft.com/office/drawing/2014/main" id="{D564418B-B743-4170-AC2C-A83F08BF68D1}"/>
              </a:ext>
            </a:extLst>
          </p:cNvPr>
          <p:cNvSpPr txBox="1"/>
          <p:nvPr/>
        </p:nvSpPr>
        <p:spPr>
          <a:xfrm>
            <a:off x="755576" y="3223656"/>
            <a:ext cx="4588328" cy="369332"/>
          </a:xfrm>
          <a:prstGeom prst="rect">
            <a:avLst/>
          </a:prstGeom>
          <a:noFill/>
        </p:spPr>
        <p:txBody>
          <a:bodyPr wrap="square">
            <a:spAutoFit/>
          </a:bodyPr>
          <a:lstStyle/>
          <a:p>
            <a:pPr marL="342900" indent="-342900">
              <a:buFont typeface="+mj-lt"/>
              <a:buAutoNum type="arabicPeriod" startAt="4"/>
            </a:pPr>
            <a:r>
              <a:rPr lang="en-US" sz="1800" b="1" dirty="0">
                <a:latin typeface="Calibri" panose="020F0502020204030204" pitchFamily="34" charset="0"/>
                <a:cs typeface="Calibri" panose="020F0502020204030204" pitchFamily="34" charset="0"/>
              </a:rPr>
              <a:t>Scatterplot: visualization of dependency</a:t>
            </a:r>
            <a:endParaRPr lang="en-IN" dirty="0"/>
          </a:p>
        </p:txBody>
      </p:sp>
      <p:sp>
        <p:nvSpPr>
          <p:cNvPr id="16" name="TextBox 15">
            <a:extLst>
              <a:ext uri="{FF2B5EF4-FFF2-40B4-BE49-F238E27FC236}">
                <a16:creationId xmlns:a16="http://schemas.microsoft.com/office/drawing/2014/main" id="{1CC21088-3DF3-42F2-A42A-2042E3346E98}"/>
              </a:ext>
            </a:extLst>
          </p:cNvPr>
          <p:cNvSpPr txBox="1"/>
          <p:nvPr/>
        </p:nvSpPr>
        <p:spPr>
          <a:xfrm>
            <a:off x="755576" y="3635211"/>
            <a:ext cx="3096344" cy="2139047"/>
          </a:xfrm>
          <a:prstGeom prst="rect">
            <a:avLst/>
          </a:prstGeom>
          <a:noFill/>
        </p:spPr>
        <p:txBody>
          <a:bodyPr wrap="square">
            <a:spAutoFit/>
          </a:bodyPr>
          <a:lstStyle/>
          <a:p>
            <a:pPr marL="358775" indent="-358775">
              <a:spcBef>
                <a:spcPts val="300"/>
              </a:spcBef>
              <a:spcAft>
                <a:spcPts val="300"/>
              </a:spcAft>
              <a:buFont typeface="Wingdings" panose="05000000000000000000" pitchFamily="2" charset="2"/>
              <a:buChar char="Ø"/>
            </a:pPr>
            <a:r>
              <a:rPr lang="en-US" sz="1600" dirty="0">
                <a:latin typeface="Calibri" panose="020F0502020204030204" pitchFamily="34" charset="0"/>
                <a:cs typeface="Calibri" panose="020F0502020204030204" pitchFamily="34" charset="0"/>
              </a:rPr>
              <a:t>A scatter plot is a plot of two variables that will reveal the relationship (linear or non-linear) between two variables. </a:t>
            </a:r>
          </a:p>
          <a:p>
            <a:pPr marL="358775" indent="-358775">
              <a:spcBef>
                <a:spcPts val="300"/>
              </a:spcBef>
              <a:spcAft>
                <a:spcPts val="300"/>
              </a:spcAft>
              <a:buFont typeface="Wingdings" panose="05000000000000000000" pitchFamily="2" charset="2"/>
              <a:buChar char="Ø"/>
            </a:pPr>
            <a:r>
              <a:rPr lang="en-US" sz="1600" dirty="0">
                <a:latin typeface="Calibri" panose="020F0502020204030204" pitchFamily="34" charset="0"/>
                <a:cs typeface="Calibri" panose="020F0502020204030204" pitchFamily="34" charset="0"/>
              </a:rPr>
              <a:t>It is useful for assessing the strength of the relationship and to find if there are any outliers in the data.</a:t>
            </a:r>
          </a:p>
        </p:txBody>
      </p:sp>
      <p:pic>
        <p:nvPicPr>
          <p:cNvPr id="17" name="Picture 16">
            <a:extLst>
              <a:ext uri="{FF2B5EF4-FFF2-40B4-BE49-F238E27FC236}">
                <a16:creationId xmlns:a16="http://schemas.microsoft.com/office/drawing/2014/main" id="{EEAAA4A4-8654-49DE-A8D8-733EC0605DD9}"/>
              </a:ext>
            </a:extLst>
          </p:cNvPr>
          <p:cNvPicPr>
            <a:picLocks noChangeAspect="1"/>
          </p:cNvPicPr>
          <p:nvPr/>
        </p:nvPicPr>
        <p:blipFill>
          <a:blip r:embed="rId2"/>
          <a:stretch>
            <a:fillRect/>
          </a:stretch>
        </p:blipFill>
        <p:spPr>
          <a:xfrm>
            <a:off x="3763517" y="3664420"/>
            <a:ext cx="4618758" cy="1292622"/>
          </a:xfrm>
          <a:prstGeom prst="rect">
            <a:avLst/>
          </a:prstGeom>
        </p:spPr>
      </p:pic>
      <p:pic>
        <p:nvPicPr>
          <p:cNvPr id="18" name="Picture 17">
            <a:extLst>
              <a:ext uri="{FF2B5EF4-FFF2-40B4-BE49-F238E27FC236}">
                <a16:creationId xmlns:a16="http://schemas.microsoft.com/office/drawing/2014/main" id="{00A37EBF-3F6F-4B77-BF9F-B219E050B0D7}"/>
              </a:ext>
            </a:extLst>
          </p:cNvPr>
          <p:cNvPicPr>
            <a:picLocks noChangeAspect="1"/>
          </p:cNvPicPr>
          <p:nvPr/>
        </p:nvPicPr>
        <p:blipFill>
          <a:blip r:embed="rId3"/>
          <a:stretch>
            <a:fillRect/>
          </a:stretch>
        </p:blipFill>
        <p:spPr>
          <a:xfrm>
            <a:off x="3783661" y="4993632"/>
            <a:ext cx="1576678" cy="1469304"/>
          </a:xfrm>
          <a:prstGeom prst="rect">
            <a:avLst/>
          </a:prstGeom>
        </p:spPr>
      </p:pic>
    </p:spTree>
    <p:extLst>
      <p:ext uri="{BB962C8B-B14F-4D97-AF65-F5344CB8AC3E}">
        <p14:creationId xmlns:p14="http://schemas.microsoft.com/office/powerpoint/2010/main" val="9308304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oter Placeholder 5"/>
          <p:cNvSpPr>
            <a:spLocks noGrp="1"/>
          </p:cNvSpPr>
          <p:nvPr>
            <p:ph type="ftr" sz="quarter" idx="11"/>
          </p:nvPr>
        </p:nvSpPr>
        <p:spPr>
          <a:xfrm>
            <a:off x="755576" y="6041363"/>
            <a:ext cx="4622973" cy="365125"/>
          </a:xfrm>
        </p:spPr>
        <p:txBody>
          <a:bodyPr/>
          <a:lstStyle/>
          <a:p>
            <a:r>
              <a:rPr lang="en-US" dirty="0"/>
              <a:t>PVS</a:t>
            </a:r>
          </a:p>
        </p:txBody>
      </p:sp>
      <p:sp>
        <p:nvSpPr>
          <p:cNvPr id="7" name="Slide Number Placeholder 4"/>
          <p:cNvSpPr>
            <a:spLocks noGrp="1"/>
          </p:cNvSpPr>
          <p:nvPr>
            <p:ph type="sldNum" sz="quarter" idx="12"/>
          </p:nvPr>
        </p:nvSpPr>
        <p:spPr/>
        <p:txBody>
          <a:bodyPr/>
          <a:lstStyle/>
          <a:p>
            <a:fld id="{FED95334-4B8F-4DF9-AC0C-BC57730D6088}" type="slidenum">
              <a:rPr lang="en-US" smtClean="0"/>
              <a:pPr/>
              <a:t>27</a:t>
            </a:fld>
            <a:endParaRPr lang="en-US"/>
          </a:p>
        </p:txBody>
      </p:sp>
      <p:sp>
        <p:nvSpPr>
          <p:cNvPr id="13" name="Rectangle 12">
            <a:extLst>
              <a:ext uri="{FF2B5EF4-FFF2-40B4-BE49-F238E27FC236}">
                <a16:creationId xmlns:a16="http://schemas.microsoft.com/office/drawing/2014/main" id="{8CCCF60A-3C05-452F-A9DA-6B160ED067AA}"/>
              </a:ext>
            </a:extLst>
          </p:cNvPr>
          <p:cNvSpPr/>
          <p:nvPr/>
        </p:nvSpPr>
        <p:spPr>
          <a:xfrm>
            <a:off x="755576" y="692695"/>
            <a:ext cx="7848872" cy="576383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4A4A6F17-1357-4CC0-A708-F0BE7E6DC224}"/>
              </a:ext>
            </a:extLst>
          </p:cNvPr>
          <p:cNvSpPr/>
          <p:nvPr/>
        </p:nvSpPr>
        <p:spPr>
          <a:xfrm>
            <a:off x="899592" y="771303"/>
            <a:ext cx="5727850" cy="461665"/>
          </a:xfrm>
          <a:prstGeom prst="rect">
            <a:avLst/>
          </a:prstGeom>
        </p:spPr>
        <p:txBody>
          <a:bodyPr wrap="none">
            <a:spAutoFit/>
          </a:bodyPr>
          <a:lstStyle/>
          <a:p>
            <a:r>
              <a:rPr lang="en-IN" sz="2400" b="1" dirty="0"/>
              <a:t>Introduction to Regression - continued</a:t>
            </a:r>
          </a:p>
        </p:txBody>
      </p:sp>
      <p:sp>
        <p:nvSpPr>
          <p:cNvPr id="12" name="TextBox 11">
            <a:extLst>
              <a:ext uri="{FF2B5EF4-FFF2-40B4-BE49-F238E27FC236}">
                <a16:creationId xmlns:a16="http://schemas.microsoft.com/office/drawing/2014/main" id="{F1E0FDB0-055C-47A9-ACB7-5C8CF7EB5BAE}"/>
              </a:ext>
            </a:extLst>
          </p:cNvPr>
          <p:cNvSpPr txBox="1"/>
          <p:nvPr/>
        </p:nvSpPr>
        <p:spPr>
          <a:xfrm>
            <a:off x="867880" y="1232968"/>
            <a:ext cx="5727849" cy="369332"/>
          </a:xfrm>
          <a:prstGeom prst="rect">
            <a:avLst/>
          </a:prstGeom>
          <a:noFill/>
        </p:spPr>
        <p:txBody>
          <a:bodyPr wrap="square">
            <a:spAutoFit/>
          </a:bodyPr>
          <a:lstStyle/>
          <a:p>
            <a:pPr marL="457200" indent="-457200">
              <a:spcBef>
                <a:spcPts val="600"/>
              </a:spcBef>
              <a:spcAft>
                <a:spcPts val="600"/>
              </a:spcAft>
              <a:buFont typeface="+mj-lt"/>
              <a:buAutoNum type="arabicParenR" startAt="5"/>
            </a:pPr>
            <a:r>
              <a:rPr lang="en-IN" sz="1800" b="1" dirty="0">
                <a:latin typeface="Calibri" panose="020F0502020204030204" pitchFamily="34" charset="0"/>
                <a:cs typeface="Calibri" panose="020F0502020204030204" pitchFamily="34" charset="0"/>
              </a:rPr>
              <a:t>Scatterplots for various correlation values </a:t>
            </a:r>
            <a:r>
              <a:rPr lang="en-US" sz="1800" b="1" dirty="0">
                <a:latin typeface="Calibri" panose="020F0502020204030204" pitchFamily="34" charset="0"/>
                <a:cs typeface="Calibri" panose="020F0502020204030204" pitchFamily="34" charset="0"/>
              </a:rPr>
              <a:t>	</a:t>
            </a:r>
          </a:p>
        </p:txBody>
      </p:sp>
      <p:sp>
        <p:nvSpPr>
          <p:cNvPr id="25" name="Rectangle 24">
            <a:extLst>
              <a:ext uri="{FF2B5EF4-FFF2-40B4-BE49-F238E27FC236}">
                <a16:creationId xmlns:a16="http://schemas.microsoft.com/office/drawing/2014/main" id="{14831299-1754-4308-A41F-69D00C50A54D}"/>
              </a:ext>
            </a:extLst>
          </p:cNvPr>
          <p:cNvSpPr/>
          <p:nvPr/>
        </p:nvSpPr>
        <p:spPr>
          <a:xfrm>
            <a:off x="987788" y="3665816"/>
            <a:ext cx="2792303" cy="523220"/>
          </a:xfrm>
          <a:prstGeom prst="rect">
            <a:avLst/>
          </a:prstGeom>
        </p:spPr>
        <p:txBody>
          <a:bodyPr wrap="non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b="1" dirty="0">
                <a:solidFill>
                  <a:srgbClr val="FF0000"/>
                </a:solidFill>
                <a:latin typeface="Calibri" panose="020F0502020204030204" pitchFamily="34" charset="0"/>
              </a:rPr>
              <a:t>Correlation Coefficient: </a:t>
            </a:r>
            <a:r>
              <a:rPr lang="en-US" dirty="0"/>
              <a:t> </a:t>
            </a:r>
            <a:r>
              <a:rPr lang="en-US" sz="2800" b="1" dirty="0">
                <a:solidFill>
                  <a:srgbClr val="FF0000"/>
                </a:solidFill>
                <a:latin typeface="Calibri" panose="020F0502020204030204" pitchFamily="34" charset="0"/>
              </a:rPr>
              <a:t>1 </a:t>
            </a:r>
          </a:p>
        </p:txBody>
      </p:sp>
      <p:graphicFrame>
        <p:nvGraphicFramePr>
          <p:cNvPr id="26" name="Chart 25">
            <a:extLst>
              <a:ext uri="{FF2B5EF4-FFF2-40B4-BE49-F238E27FC236}">
                <a16:creationId xmlns:a16="http://schemas.microsoft.com/office/drawing/2014/main" id="{076F6DA4-4123-4AFA-B2C9-31344FAA7B5E}"/>
              </a:ext>
            </a:extLst>
          </p:cNvPr>
          <p:cNvGraphicFramePr>
            <a:graphicFrameLocks/>
          </p:cNvGraphicFramePr>
          <p:nvPr>
            <p:extLst>
              <p:ext uri="{D42A27DB-BD31-4B8C-83A1-F6EECF244321}">
                <p14:modId xmlns:p14="http://schemas.microsoft.com/office/powerpoint/2010/main" val="4094453521"/>
              </p:ext>
            </p:extLst>
          </p:nvPr>
        </p:nvGraphicFramePr>
        <p:xfrm>
          <a:off x="4321693" y="1781892"/>
          <a:ext cx="2664296" cy="1980560"/>
        </p:xfrm>
        <a:graphic>
          <a:graphicData uri="http://schemas.openxmlformats.org/drawingml/2006/chart">
            <c:chart xmlns:c="http://schemas.openxmlformats.org/drawingml/2006/chart" xmlns:r="http://schemas.openxmlformats.org/officeDocument/2006/relationships" r:id="rId2"/>
          </a:graphicData>
        </a:graphic>
      </p:graphicFrame>
      <p:sp>
        <p:nvSpPr>
          <p:cNvPr id="27" name="Rectangle 26">
            <a:extLst>
              <a:ext uri="{FF2B5EF4-FFF2-40B4-BE49-F238E27FC236}">
                <a16:creationId xmlns:a16="http://schemas.microsoft.com/office/drawing/2014/main" id="{5F1E298D-2FC2-4700-9BBB-72088DCDC98E}"/>
              </a:ext>
            </a:extLst>
          </p:cNvPr>
          <p:cNvSpPr/>
          <p:nvPr/>
        </p:nvSpPr>
        <p:spPr>
          <a:xfrm>
            <a:off x="4550825" y="3574613"/>
            <a:ext cx="2889250" cy="523875"/>
          </a:xfrm>
          <a:prstGeom prst="rect">
            <a:avLst/>
          </a:prstGeom>
        </p:spPr>
        <p:txBody>
          <a:bodyPr wrap="non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b="1" dirty="0">
                <a:solidFill>
                  <a:srgbClr val="FF0000"/>
                </a:solidFill>
                <a:latin typeface="Calibri" panose="020F0502020204030204" pitchFamily="34" charset="0"/>
              </a:rPr>
              <a:t>Correlation Coefficient: </a:t>
            </a:r>
            <a:r>
              <a:rPr lang="en-US" dirty="0"/>
              <a:t> </a:t>
            </a:r>
            <a:r>
              <a:rPr lang="en-US" sz="2800" b="1" dirty="0">
                <a:solidFill>
                  <a:srgbClr val="FF0000"/>
                </a:solidFill>
                <a:latin typeface="Calibri" panose="020F0502020204030204" pitchFamily="34" charset="0"/>
              </a:rPr>
              <a:t>-1</a:t>
            </a:r>
            <a:r>
              <a:rPr lang="en-US" dirty="0"/>
              <a:t> </a:t>
            </a:r>
          </a:p>
        </p:txBody>
      </p:sp>
      <p:graphicFrame>
        <p:nvGraphicFramePr>
          <p:cNvPr id="28" name="Chart 27">
            <a:extLst>
              <a:ext uri="{FF2B5EF4-FFF2-40B4-BE49-F238E27FC236}">
                <a16:creationId xmlns:a16="http://schemas.microsoft.com/office/drawing/2014/main" id="{2F598466-5AF9-4CAD-9558-C9EE72975DF2}"/>
              </a:ext>
            </a:extLst>
          </p:cNvPr>
          <p:cNvGraphicFramePr>
            <a:graphicFrameLocks/>
          </p:cNvGraphicFramePr>
          <p:nvPr>
            <p:extLst>
              <p:ext uri="{D42A27DB-BD31-4B8C-83A1-F6EECF244321}">
                <p14:modId xmlns:p14="http://schemas.microsoft.com/office/powerpoint/2010/main" val="4196882507"/>
              </p:ext>
            </p:extLst>
          </p:nvPr>
        </p:nvGraphicFramePr>
        <p:xfrm>
          <a:off x="2899534" y="4059810"/>
          <a:ext cx="3302582" cy="2165626"/>
        </p:xfrm>
        <a:graphic>
          <a:graphicData uri="http://schemas.openxmlformats.org/drawingml/2006/chart">
            <c:chart xmlns:c="http://schemas.openxmlformats.org/drawingml/2006/chart" xmlns:r="http://schemas.openxmlformats.org/officeDocument/2006/relationships" r:id="rId3"/>
          </a:graphicData>
        </a:graphic>
      </p:graphicFrame>
      <p:sp>
        <p:nvSpPr>
          <p:cNvPr id="29" name="Rectangle 28">
            <a:extLst>
              <a:ext uri="{FF2B5EF4-FFF2-40B4-BE49-F238E27FC236}">
                <a16:creationId xmlns:a16="http://schemas.microsoft.com/office/drawing/2014/main" id="{0A650E17-3988-4094-82E4-7E820F9BE3CB}"/>
              </a:ext>
            </a:extLst>
          </p:cNvPr>
          <p:cNvSpPr/>
          <p:nvPr/>
        </p:nvSpPr>
        <p:spPr>
          <a:xfrm>
            <a:off x="2968687" y="5921831"/>
            <a:ext cx="3422650" cy="523875"/>
          </a:xfrm>
          <a:prstGeom prst="rect">
            <a:avLst/>
          </a:prstGeom>
        </p:spPr>
        <p:txBody>
          <a:bodyPr wrap="non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b="1" dirty="0">
                <a:solidFill>
                  <a:srgbClr val="FF0000"/>
                </a:solidFill>
                <a:latin typeface="Calibri" panose="020F0502020204030204" pitchFamily="34" charset="0"/>
              </a:rPr>
              <a:t>Correlation Coefficient: </a:t>
            </a:r>
            <a:r>
              <a:rPr lang="en-US" dirty="0"/>
              <a:t> </a:t>
            </a:r>
            <a:r>
              <a:rPr lang="en-US" sz="2800" b="1" dirty="0">
                <a:solidFill>
                  <a:srgbClr val="FF0000"/>
                </a:solidFill>
                <a:latin typeface="Calibri" panose="020F0502020204030204" pitchFamily="34" charset="0"/>
              </a:rPr>
              <a:t>0.011</a:t>
            </a:r>
            <a:r>
              <a:rPr lang="en-US" dirty="0"/>
              <a:t> </a:t>
            </a:r>
          </a:p>
        </p:txBody>
      </p:sp>
      <p:graphicFrame>
        <p:nvGraphicFramePr>
          <p:cNvPr id="30" name="Chart 29">
            <a:extLst>
              <a:ext uri="{FF2B5EF4-FFF2-40B4-BE49-F238E27FC236}">
                <a16:creationId xmlns:a16="http://schemas.microsoft.com/office/drawing/2014/main" id="{691CD186-9CF3-4B72-A7FF-74D7BB495DC9}"/>
              </a:ext>
            </a:extLst>
          </p:cNvPr>
          <p:cNvGraphicFramePr>
            <a:graphicFrameLocks/>
          </p:cNvGraphicFramePr>
          <p:nvPr>
            <p:extLst>
              <p:ext uri="{D42A27DB-BD31-4B8C-83A1-F6EECF244321}">
                <p14:modId xmlns:p14="http://schemas.microsoft.com/office/powerpoint/2010/main" val="3806542096"/>
              </p:ext>
            </p:extLst>
          </p:nvPr>
        </p:nvGraphicFramePr>
        <p:xfrm>
          <a:off x="819053" y="1641508"/>
          <a:ext cx="3129774" cy="2262573"/>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5211748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oter Placeholder 5"/>
          <p:cNvSpPr>
            <a:spLocks noGrp="1"/>
          </p:cNvSpPr>
          <p:nvPr>
            <p:ph type="ftr" sz="quarter" idx="11"/>
          </p:nvPr>
        </p:nvSpPr>
        <p:spPr>
          <a:xfrm>
            <a:off x="755576" y="6041363"/>
            <a:ext cx="4622973" cy="365125"/>
          </a:xfrm>
        </p:spPr>
        <p:txBody>
          <a:bodyPr/>
          <a:lstStyle/>
          <a:p>
            <a:r>
              <a:rPr lang="en-US" dirty="0"/>
              <a:t>PVS</a:t>
            </a:r>
          </a:p>
        </p:txBody>
      </p:sp>
      <p:sp>
        <p:nvSpPr>
          <p:cNvPr id="7" name="Slide Number Placeholder 4"/>
          <p:cNvSpPr>
            <a:spLocks noGrp="1"/>
          </p:cNvSpPr>
          <p:nvPr>
            <p:ph type="sldNum" sz="quarter" idx="12"/>
          </p:nvPr>
        </p:nvSpPr>
        <p:spPr/>
        <p:txBody>
          <a:bodyPr/>
          <a:lstStyle/>
          <a:p>
            <a:fld id="{FED95334-4B8F-4DF9-AC0C-BC57730D6088}" type="slidenum">
              <a:rPr lang="en-US" smtClean="0"/>
              <a:pPr/>
              <a:t>28</a:t>
            </a:fld>
            <a:endParaRPr lang="en-US"/>
          </a:p>
        </p:txBody>
      </p:sp>
      <p:sp>
        <p:nvSpPr>
          <p:cNvPr id="13" name="Rectangle 12">
            <a:extLst>
              <a:ext uri="{FF2B5EF4-FFF2-40B4-BE49-F238E27FC236}">
                <a16:creationId xmlns:a16="http://schemas.microsoft.com/office/drawing/2014/main" id="{8CCCF60A-3C05-452F-A9DA-6B160ED067AA}"/>
              </a:ext>
            </a:extLst>
          </p:cNvPr>
          <p:cNvSpPr/>
          <p:nvPr/>
        </p:nvSpPr>
        <p:spPr>
          <a:xfrm>
            <a:off x="755576" y="692695"/>
            <a:ext cx="7848872" cy="576383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4A4A6F17-1357-4CC0-A708-F0BE7E6DC224}"/>
              </a:ext>
            </a:extLst>
          </p:cNvPr>
          <p:cNvSpPr/>
          <p:nvPr/>
        </p:nvSpPr>
        <p:spPr>
          <a:xfrm>
            <a:off x="899592" y="771303"/>
            <a:ext cx="5727850" cy="461665"/>
          </a:xfrm>
          <a:prstGeom prst="rect">
            <a:avLst/>
          </a:prstGeom>
        </p:spPr>
        <p:txBody>
          <a:bodyPr wrap="none">
            <a:spAutoFit/>
          </a:bodyPr>
          <a:lstStyle/>
          <a:p>
            <a:r>
              <a:rPr lang="en-IN" sz="2400" b="1" dirty="0"/>
              <a:t>Introduction to Regression - continued</a:t>
            </a:r>
          </a:p>
        </p:txBody>
      </p:sp>
      <p:sp>
        <p:nvSpPr>
          <p:cNvPr id="14" name="TextBox 13">
            <a:extLst>
              <a:ext uri="{FF2B5EF4-FFF2-40B4-BE49-F238E27FC236}">
                <a16:creationId xmlns:a16="http://schemas.microsoft.com/office/drawing/2014/main" id="{77CCC846-A43E-4031-8699-77F13AD0CC3B}"/>
              </a:ext>
            </a:extLst>
          </p:cNvPr>
          <p:cNvSpPr txBox="1"/>
          <p:nvPr/>
        </p:nvSpPr>
        <p:spPr>
          <a:xfrm>
            <a:off x="872884" y="1210385"/>
            <a:ext cx="5283291" cy="369332"/>
          </a:xfrm>
          <a:prstGeom prst="rect">
            <a:avLst/>
          </a:prstGeom>
          <a:noFill/>
        </p:spPr>
        <p:txBody>
          <a:bodyPr wrap="square">
            <a:spAutoFit/>
          </a:bodyPr>
          <a:lstStyle/>
          <a:p>
            <a:pPr marL="457200" indent="-457200">
              <a:spcBef>
                <a:spcPts val="600"/>
              </a:spcBef>
              <a:spcAft>
                <a:spcPts val="600"/>
              </a:spcAft>
              <a:buFont typeface="+mj-lt"/>
              <a:buAutoNum type="arabicParenR" startAt="6"/>
            </a:pPr>
            <a:r>
              <a:rPr lang="en-IN" sz="1800" b="1" dirty="0">
                <a:latin typeface="Calibri" panose="020F0502020204030204" pitchFamily="34" charset="0"/>
                <a:cs typeface="Calibri" panose="020F0502020204030204" pitchFamily="34" charset="0"/>
              </a:rPr>
              <a:t>Fitting a regression line: Model, Error	</a:t>
            </a:r>
            <a:r>
              <a:rPr lang="en-US" sz="1800" b="1" dirty="0">
                <a:latin typeface="Calibri" panose="020F0502020204030204" pitchFamily="34" charset="0"/>
                <a:cs typeface="Calibri" panose="020F0502020204030204" pitchFamily="34" charset="0"/>
              </a:rPr>
              <a:t>	</a:t>
            </a:r>
          </a:p>
        </p:txBody>
      </p:sp>
      <p:pic>
        <p:nvPicPr>
          <p:cNvPr id="15" name="Picture 14">
            <a:extLst>
              <a:ext uri="{FF2B5EF4-FFF2-40B4-BE49-F238E27FC236}">
                <a16:creationId xmlns:a16="http://schemas.microsoft.com/office/drawing/2014/main" id="{922A4A4E-C6C2-40E8-9675-1C96D8A1CD8E}"/>
              </a:ext>
            </a:extLst>
          </p:cNvPr>
          <p:cNvPicPr>
            <a:picLocks noChangeAspect="1"/>
          </p:cNvPicPr>
          <p:nvPr/>
        </p:nvPicPr>
        <p:blipFill>
          <a:blip r:embed="rId2"/>
          <a:stretch>
            <a:fillRect/>
          </a:stretch>
        </p:blipFill>
        <p:spPr>
          <a:xfrm>
            <a:off x="4606000" y="1719955"/>
            <a:ext cx="3872940" cy="3927660"/>
          </a:xfrm>
          <a:prstGeom prst="rect">
            <a:avLst/>
          </a:prstGeom>
        </p:spPr>
      </p:pic>
      <p:sp>
        <p:nvSpPr>
          <p:cNvPr id="17" name="TextBox 16">
            <a:extLst>
              <a:ext uri="{FF2B5EF4-FFF2-40B4-BE49-F238E27FC236}">
                <a16:creationId xmlns:a16="http://schemas.microsoft.com/office/drawing/2014/main" id="{F4AEAEF7-0862-420E-9C2D-C443AE161D70}"/>
              </a:ext>
            </a:extLst>
          </p:cNvPr>
          <p:cNvSpPr txBox="1"/>
          <p:nvPr/>
        </p:nvSpPr>
        <p:spPr>
          <a:xfrm>
            <a:off x="899592" y="1763789"/>
            <a:ext cx="3672408" cy="4524315"/>
          </a:xfrm>
          <a:prstGeom prst="rect">
            <a:avLst/>
          </a:prstGeom>
          <a:noFill/>
        </p:spPr>
        <p:txBody>
          <a:bodyPr wrap="square">
            <a:spAutoFit/>
          </a:bodyPr>
          <a:lstStyle/>
          <a:p>
            <a:pPr marL="358775" indent="-358775" algn="just">
              <a:buFont typeface="Wingdings" panose="05000000000000000000" pitchFamily="2" charset="2"/>
              <a:buChar char="Ø"/>
            </a:pPr>
            <a:r>
              <a:rPr lang="en-US" sz="1800" b="1" dirty="0">
                <a:latin typeface="Calibri" panose="020F0502020204030204" pitchFamily="34" charset="0"/>
                <a:cs typeface="Calibri" panose="020F0502020204030204" pitchFamily="34" charset="0"/>
              </a:rPr>
              <a:t>Linear regression consists of finding the best fitting straight line through the points. </a:t>
            </a:r>
          </a:p>
          <a:p>
            <a:pPr marL="358775" indent="-358775" algn="just">
              <a:buFont typeface="Wingdings" panose="05000000000000000000" pitchFamily="2" charset="2"/>
              <a:buChar char="Ø"/>
            </a:pPr>
            <a:r>
              <a:rPr lang="en-US" sz="1800" b="1" dirty="0">
                <a:latin typeface="Calibri" panose="020F0502020204030204" pitchFamily="34" charset="0"/>
                <a:cs typeface="Calibri" panose="020F0502020204030204" pitchFamily="34" charset="0"/>
              </a:rPr>
              <a:t>Regression line is the red diagonal line in the figure and consists of the predicted score on Y for each possible value of X.</a:t>
            </a:r>
          </a:p>
          <a:p>
            <a:pPr marL="358775" indent="-358775" algn="just">
              <a:buFont typeface="Wingdings" panose="05000000000000000000" pitchFamily="2" charset="2"/>
              <a:buChar char="Ø"/>
            </a:pPr>
            <a:r>
              <a:rPr lang="en-US" sz="1800" b="1" dirty="0">
                <a:latin typeface="Calibri" panose="020F0502020204030204" pitchFamily="34" charset="0"/>
                <a:cs typeface="Calibri" panose="020F0502020204030204" pitchFamily="34" charset="0"/>
              </a:rPr>
              <a:t>The error of prediction for a point is the value of the actual observation minus the estimated value which is on the line.</a:t>
            </a:r>
          </a:p>
          <a:p>
            <a:pPr marL="358775" indent="-358775" algn="just">
              <a:buFont typeface="Wingdings" panose="05000000000000000000" pitchFamily="2" charset="2"/>
              <a:buChar char="Ø"/>
            </a:pPr>
            <a:r>
              <a:rPr lang="en-IN" sz="1800" b="1" dirty="0">
                <a:latin typeface="Calibri" panose="020F0502020204030204" pitchFamily="34" charset="0"/>
                <a:cs typeface="Calibri" panose="020F0502020204030204" pitchFamily="34" charset="0"/>
              </a:rPr>
              <a:t>Regression line: Y' = </a:t>
            </a:r>
            <a:r>
              <a:rPr lang="el-GR" sz="1800" b="1" dirty="0">
                <a:latin typeface="Calibri" panose="020F0502020204030204" pitchFamily="34" charset="0"/>
                <a:cs typeface="Calibri" panose="020F0502020204030204" pitchFamily="34" charset="0"/>
              </a:rPr>
              <a:t>β</a:t>
            </a:r>
            <a:r>
              <a:rPr lang="en-IN" sz="1800" b="1" baseline="-15000" dirty="0">
                <a:latin typeface="Calibri" panose="020F0502020204030204" pitchFamily="34" charset="0"/>
                <a:cs typeface="Calibri" panose="020F0502020204030204" pitchFamily="34" charset="0"/>
              </a:rPr>
              <a:t>0</a:t>
            </a:r>
            <a:r>
              <a:rPr lang="en-IN" sz="1800" b="1" dirty="0">
                <a:latin typeface="Calibri" panose="020F0502020204030204" pitchFamily="34" charset="0"/>
                <a:cs typeface="Calibri" panose="020F0502020204030204" pitchFamily="34" charset="0"/>
              </a:rPr>
              <a:t> + </a:t>
            </a:r>
            <a:r>
              <a:rPr lang="el-GR" sz="1800" b="1" dirty="0">
                <a:latin typeface="Calibri" panose="020F0502020204030204" pitchFamily="34" charset="0"/>
                <a:cs typeface="Calibri" panose="020F0502020204030204" pitchFamily="34" charset="0"/>
              </a:rPr>
              <a:t>β</a:t>
            </a:r>
            <a:r>
              <a:rPr lang="en-IN" sz="1800" b="1" baseline="-15000" dirty="0">
                <a:latin typeface="Calibri" panose="020F0502020204030204" pitchFamily="34" charset="0"/>
                <a:cs typeface="Calibri" panose="020F0502020204030204" pitchFamily="34" charset="0"/>
              </a:rPr>
              <a:t>1</a:t>
            </a:r>
            <a:r>
              <a:rPr lang="en-IN" sz="1800" b="1" dirty="0">
                <a:latin typeface="Calibri" panose="020F0502020204030204" pitchFamily="34" charset="0"/>
                <a:cs typeface="Calibri" panose="020F0502020204030204" pitchFamily="34" charset="0"/>
              </a:rPr>
              <a:t>X, where Y' is the predicted Y, </a:t>
            </a:r>
            <a:r>
              <a:rPr lang="el-GR" sz="1800" b="1" dirty="0">
                <a:latin typeface="Calibri" panose="020F0502020204030204" pitchFamily="34" charset="0"/>
                <a:cs typeface="Calibri" panose="020F0502020204030204" pitchFamily="34" charset="0"/>
              </a:rPr>
              <a:t>β</a:t>
            </a:r>
            <a:r>
              <a:rPr lang="en-IN" sz="1800" b="1" baseline="-15000" dirty="0">
                <a:latin typeface="Calibri" panose="020F0502020204030204" pitchFamily="34" charset="0"/>
                <a:cs typeface="Calibri" panose="020F0502020204030204" pitchFamily="34" charset="0"/>
              </a:rPr>
              <a:t>1</a:t>
            </a:r>
            <a:r>
              <a:rPr lang="en-IN" sz="1800" b="1" dirty="0">
                <a:latin typeface="Calibri" panose="020F0502020204030204" pitchFamily="34" charset="0"/>
                <a:cs typeface="Calibri" panose="020F0502020204030204" pitchFamily="34" charset="0"/>
              </a:rPr>
              <a:t> is the slope and </a:t>
            </a:r>
            <a:r>
              <a:rPr lang="el-GR" sz="1800" b="1" dirty="0">
                <a:latin typeface="Calibri" panose="020F0502020204030204" pitchFamily="34" charset="0"/>
                <a:cs typeface="Calibri" panose="020F0502020204030204" pitchFamily="34" charset="0"/>
              </a:rPr>
              <a:t>β</a:t>
            </a:r>
            <a:r>
              <a:rPr lang="en-IN" sz="1800" b="1" baseline="-15000" dirty="0">
                <a:latin typeface="Calibri" panose="020F0502020204030204" pitchFamily="34" charset="0"/>
                <a:cs typeface="Calibri" panose="020F0502020204030204" pitchFamily="34" charset="0"/>
              </a:rPr>
              <a:t>0</a:t>
            </a:r>
            <a:r>
              <a:rPr lang="en-IN" sz="1800" b="1" dirty="0">
                <a:latin typeface="Calibri" panose="020F0502020204030204" pitchFamily="34" charset="0"/>
                <a:cs typeface="Calibri" panose="020F0502020204030204" pitchFamily="34" charset="0"/>
              </a:rPr>
              <a:t> is the Y intercept and Y – Y’ is the error in prediction</a:t>
            </a:r>
            <a:endParaRPr lang="en-US" sz="1800" b="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5520195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oter Placeholder 5"/>
          <p:cNvSpPr>
            <a:spLocks noGrp="1"/>
          </p:cNvSpPr>
          <p:nvPr>
            <p:ph type="ftr" sz="quarter" idx="11"/>
          </p:nvPr>
        </p:nvSpPr>
        <p:spPr>
          <a:xfrm>
            <a:off x="755576" y="6041363"/>
            <a:ext cx="4622973" cy="365125"/>
          </a:xfrm>
        </p:spPr>
        <p:txBody>
          <a:bodyPr/>
          <a:lstStyle/>
          <a:p>
            <a:r>
              <a:rPr lang="en-US" dirty="0"/>
              <a:t>PVS</a:t>
            </a:r>
          </a:p>
        </p:txBody>
      </p:sp>
      <p:sp>
        <p:nvSpPr>
          <p:cNvPr id="7" name="Slide Number Placeholder 4"/>
          <p:cNvSpPr>
            <a:spLocks noGrp="1"/>
          </p:cNvSpPr>
          <p:nvPr>
            <p:ph type="sldNum" sz="quarter" idx="12"/>
          </p:nvPr>
        </p:nvSpPr>
        <p:spPr/>
        <p:txBody>
          <a:bodyPr/>
          <a:lstStyle/>
          <a:p>
            <a:fld id="{FED95334-4B8F-4DF9-AC0C-BC57730D6088}" type="slidenum">
              <a:rPr lang="en-US" smtClean="0"/>
              <a:pPr/>
              <a:t>29</a:t>
            </a:fld>
            <a:endParaRPr lang="en-US"/>
          </a:p>
        </p:txBody>
      </p:sp>
      <p:sp>
        <p:nvSpPr>
          <p:cNvPr id="13" name="Rectangle 12">
            <a:extLst>
              <a:ext uri="{FF2B5EF4-FFF2-40B4-BE49-F238E27FC236}">
                <a16:creationId xmlns:a16="http://schemas.microsoft.com/office/drawing/2014/main" id="{8CCCF60A-3C05-452F-A9DA-6B160ED067AA}"/>
              </a:ext>
            </a:extLst>
          </p:cNvPr>
          <p:cNvSpPr/>
          <p:nvPr/>
        </p:nvSpPr>
        <p:spPr>
          <a:xfrm>
            <a:off x="755576" y="692695"/>
            <a:ext cx="7848872" cy="576383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4A4A6F17-1357-4CC0-A708-F0BE7E6DC224}"/>
              </a:ext>
            </a:extLst>
          </p:cNvPr>
          <p:cNvSpPr/>
          <p:nvPr/>
        </p:nvSpPr>
        <p:spPr>
          <a:xfrm>
            <a:off x="899592" y="771303"/>
            <a:ext cx="5727850" cy="461665"/>
          </a:xfrm>
          <a:prstGeom prst="rect">
            <a:avLst/>
          </a:prstGeom>
        </p:spPr>
        <p:txBody>
          <a:bodyPr wrap="none">
            <a:spAutoFit/>
          </a:bodyPr>
          <a:lstStyle/>
          <a:p>
            <a:r>
              <a:rPr lang="en-IN" sz="2400" b="1" dirty="0"/>
              <a:t>Introduction to Regression - continued</a:t>
            </a:r>
          </a:p>
        </p:txBody>
      </p:sp>
      <p:sp>
        <p:nvSpPr>
          <p:cNvPr id="14" name="TextBox 13">
            <a:extLst>
              <a:ext uri="{FF2B5EF4-FFF2-40B4-BE49-F238E27FC236}">
                <a16:creationId xmlns:a16="http://schemas.microsoft.com/office/drawing/2014/main" id="{77CCC846-A43E-4031-8699-77F13AD0CC3B}"/>
              </a:ext>
            </a:extLst>
          </p:cNvPr>
          <p:cNvSpPr txBox="1"/>
          <p:nvPr/>
        </p:nvSpPr>
        <p:spPr>
          <a:xfrm>
            <a:off x="872884" y="1210385"/>
            <a:ext cx="5283291" cy="646331"/>
          </a:xfrm>
          <a:prstGeom prst="rect">
            <a:avLst/>
          </a:prstGeom>
          <a:noFill/>
        </p:spPr>
        <p:txBody>
          <a:bodyPr wrap="square">
            <a:spAutoFit/>
          </a:bodyPr>
          <a:lstStyle/>
          <a:p>
            <a:pPr marL="457200" indent="-457200">
              <a:spcBef>
                <a:spcPts val="600"/>
              </a:spcBef>
              <a:spcAft>
                <a:spcPts val="600"/>
              </a:spcAft>
              <a:buFont typeface="+mj-lt"/>
              <a:buAutoNum type="arabicParenR" startAt="6"/>
            </a:pPr>
            <a:r>
              <a:rPr lang="en-IN" sz="1800" b="1" dirty="0">
                <a:latin typeface="Calibri" panose="020F0502020204030204" pitchFamily="34" charset="0"/>
                <a:cs typeface="Calibri" panose="020F0502020204030204" pitchFamily="34" charset="0"/>
              </a:rPr>
              <a:t>Fitting a regression line: Model, Error	- example</a:t>
            </a:r>
            <a:r>
              <a:rPr lang="en-US" sz="1800" b="1" dirty="0">
                <a:latin typeface="Calibri" panose="020F0502020204030204" pitchFamily="34" charset="0"/>
                <a:cs typeface="Calibri" panose="020F0502020204030204" pitchFamily="34" charset="0"/>
              </a:rPr>
              <a:t>	</a:t>
            </a:r>
          </a:p>
        </p:txBody>
      </p:sp>
      <p:sp>
        <p:nvSpPr>
          <p:cNvPr id="12" name="TextBox 11">
            <a:extLst>
              <a:ext uri="{FF2B5EF4-FFF2-40B4-BE49-F238E27FC236}">
                <a16:creationId xmlns:a16="http://schemas.microsoft.com/office/drawing/2014/main" id="{C6FFD7F3-83E7-4177-82AB-6FCF557CA92C}"/>
              </a:ext>
            </a:extLst>
          </p:cNvPr>
          <p:cNvSpPr txBox="1"/>
          <p:nvPr/>
        </p:nvSpPr>
        <p:spPr>
          <a:xfrm>
            <a:off x="827584" y="1558573"/>
            <a:ext cx="7704856" cy="646331"/>
          </a:xfrm>
          <a:prstGeom prst="rect">
            <a:avLst/>
          </a:prstGeom>
          <a:noFill/>
        </p:spPr>
        <p:txBody>
          <a:bodyPr wrap="square">
            <a:spAutoFit/>
          </a:bodyPr>
          <a:lstStyle/>
          <a:p>
            <a:r>
              <a:rPr lang="en-US" sz="1800" b="1" dirty="0">
                <a:latin typeface="Calibri" panose="020F0502020204030204" pitchFamily="34" charset="0"/>
                <a:cs typeface="Calibri" panose="020F0502020204030204" pitchFamily="34" charset="0"/>
              </a:rPr>
              <a:t>Obtain a regression equation between hours studied and marks scored data given below:</a:t>
            </a:r>
            <a:endParaRPr lang="en-IN" sz="1800" b="1" dirty="0">
              <a:latin typeface="Calibri" panose="020F0502020204030204" pitchFamily="34" charset="0"/>
              <a:cs typeface="Calibri" panose="020F0502020204030204" pitchFamily="34" charset="0"/>
            </a:endParaRPr>
          </a:p>
        </p:txBody>
      </p:sp>
      <p:pic>
        <p:nvPicPr>
          <p:cNvPr id="16" name="table">
            <a:extLst>
              <a:ext uri="{FF2B5EF4-FFF2-40B4-BE49-F238E27FC236}">
                <a16:creationId xmlns:a16="http://schemas.microsoft.com/office/drawing/2014/main" id="{AD724636-8C65-459D-8F53-557CD96B0FF4}"/>
              </a:ext>
            </a:extLst>
          </p:cNvPr>
          <p:cNvPicPr>
            <a:picLocks noChangeAspect="1"/>
          </p:cNvPicPr>
          <p:nvPr/>
        </p:nvPicPr>
        <p:blipFill>
          <a:blip r:embed="rId2"/>
          <a:stretch>
            <a:fillRect/>
          </a:stretch>
        </p:blipFill>
        <p:spPr>
          <a:xfrm>
            <a:off x="872885" y="2288632"/>
            <a:ext cx="7515539" cy="564303"/>
          </a:xfrm>
          <a:prstGeom prst="rect">
            <a:avLst/>
          </a:prstGeom>
        </p:spPr>
      </p:pic>
      <p:graphicFrame>
        <p:nvGraphicFramePr>
          <p:cNvPr id="18" name="Chart 17">
            <a:extLst>
              <a:ext uri="{FF2B5EF4-FFF2-40B4-BE49-F238E27FC236}">
                <a16:creationId xmlns:a16="http://schemas.microsoft.com/office/drawing/2014/main" id="{59817D1D-0CE8-48A7-992F-904C0836ED18}"/>
              </a:ext>
            </a:extLst>
          </p:cNvPr>
          <p:cNvGraphicFramePr>
            <a:graphicFrameLocks/>
          </p:cNvGraphicFramePr>
          <p:nvPr>
            <p:extLst>
              <p:ext uri="{D42A27DB-BD31-4B8C-83A1-F6EECF244321}">
                <p14:modId xmlns:p14="http://schemas.microsoft.com/office/powerpoint/2010/main" val="4156826456"/>
              </p:ext>
            </p:extLst>
          </p:nvPr>
        </p:nvGraphicFramePr>
        <p:xfrm>
          <a:off x="4232130" y="2852935"/>
          <a:ext cx="3981616" cy="2606531"/>
        </p:xfrm>
        <a:graphic>
          <a:graphicData uri="http://schemas.openxmlformats.org/drawingml/2006/chart">
            <c:chart xmlns:c="http://schemas.openxmlformats.org/drawingml/2006/chart" xmlns:r="http://schemas.openxmlformats.org/officeDocument/2006/relationships" r:id="rId3"/>
          </a:graphicData>
        </a:graphic>
      </p:graphicFrame>
      <p:sp>
        <p:nvSpPr>
          <p:cNvPr id="19" name="TextBox 18">
            <a:extLst>
              <a:ext uri="{FF2B5EF4-FFF2-40B4-BE49-F238E27FC236}">
                <a16:creationId xmlns:a16="http://schemas.microsoft.com/office/drawing/2014/main" id="{129B851B-34A2-41ED-A1C2-A6931C9B4881}"/>
              </a:ext>
            </a:extLst>
          </p:cNvPr>
          <p:cNvSpPr txBox="1"/>
          <p:nvPr/>
        </p:nvSpPr>
        <p:spPr>
          <a:xfrm>
            <a:off x="827583" y="4201317"/>
            <a:ext cx="3329039" cy="923330"/>
          </a:xfrm>
          <a:prstGeom prst="rect">
            <a:avLst/>
          </a:prstGeom>
          <a:noFill/>
        </p:spPr>
        <p:txBody>
          <a:bodyPr wrap="square">
            <a:spAutoFit/>
          </a:bodyPr>
          <a:lstStyle/>
          <a:p>
            <a:r>
              <a:rPr lang="en-US" sz="1800" b="1" dirty="0">
                <a:solidFill>
                  <a:srgbClr val="FF0000"/>
                </a:solidFill>
                <a:latin typeface="Calibri" panose="020F0502020204030204" pitchFamily="34" charset="0"/>
                <a:cs typeface="Calibri" panose="020F0502020204030204" pitchFamily="34" charset="0"/>
              </a:rPr>
              <a:t>Let us proceed with analysis </a:t>
            </a:r>
            <a:r>
              <a:rPr lang="en-IN" sz="1800" b="1" dirty="0">
                <a:solidFill>
                  <a:srgbClr val="FF0000"/>
                </a:solidFill>
                <a:latin typeface="Calibri" panose="020F0502020204030204" pitchFamily="34" charset="0"/>
                <a:cs typeface="Calibri" panose="020F0502020204030204" pitchFamily="34" charset="0"/>
              </a:rPr>
              <a:t>using Regression in Excel Data Analysis</a:t>
            </a:r>
            <a:r>
              <a:rPr lang="en-US" sz="1800" b="1" dirty="0">
                <a:solidFill>
                  <a:srgbClr val="FF0000"/>
                </a:solidFill>
                <a:latin typeface="Calibri" panose="020F0502020204030204" pitchFamily="34" charset="0"/>
                <a:cs typeface="Calibri" panose="020F0502020204030204" pitchFamily="34" charset="0"/>
              </a:rPr>
              <a:t>.</a:t>
            </a:r>
          </a:p>
        </p:txBody>
      </p:sp>
      <p:sp>
        <p:nvSpPr>
          <p:cNvPr id="20" name="TextBox 19">
            <a:extLst>
              <a:ext uri="{FF2B5EF4-FFF2-40B4-BE49-F238E27FC236}">
                <a16:creationId xmlns:a16="http://schemas.microsoft.com/office/drawing/2014/main" id="{24C9E5C2-336C-4FF5-AB9E-6DCB91646F52}"/>
              </a:ext>
            </a:extLst>
          </p:cNvPr>
          <p:cNvSpPr txBox="1"/>
          <p:nvPr/>
        </p:nvSpPr>
        <p:spPr>
          <a:xfrm>
            <a:off x="790221" y="3082678"/>
            <a:ext cx="3329040" cy="646331"/>
          </a:xfrm>
          <a:prstGeom prst="rect">
            <a:avLst/>
          </a:prstGeom>
          <a:noFill/>
        </p:spPr>
        <p:txBody>
          <a:bodyPr wrap="square">
            <a:spAutoFit/>
          </a:bodyPr>
          <a:lstStyle/>
          <a:p>
            <a:r>
              <a:rPr lang="en-US" sz="1800" b="1" dirty="0">
                <a:solidFill>
                  <a:srgbClr val="FF0000"/>
                </a:solidFill>
                <a:latin typeface="Calibri" panose="020F0502020204030204" pitchFamily="34" charset="0"/>
                <a:cs typeface="Calibri" panose="020F0502020204030204" pitchFamily="34" charset="0"/>
              </a:rPr>
              <a:t>Scatter plot reveals a very strong positive relationship.</a:t>
            </a:r>
            <a:endParaRPr lang="en-IN" dirty="0"/>
          </a:p>
        </p:txBody>
      </p:sp>
    </p:spTree>
    <p:extLst>
      <p:ext uri="{BB962C8B-B14F-4D97-AF65-F5344CB8AC3E}">
        <p14:creationId xmlns:p14="http://schemas.microsoft.com/office/powerpoint/2010/main" val="39555934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746234" y="708937"/>
            <a:ext cx="7632848" cy="461665"/>
          </a:xfrm>
          <a:prstGeom prst="rect">
            <a:avLst/>
          </a:prstGeom>
        </p:spPr>
        <p:txBody>
          <a:bodyPr wrap="square">
            <a:spAutoFit/>
          </a:bodyPr>
          <a:lstStyle/>
          <a:p>
            <a:pPr algn="just">
              <a:spcBef>
                <a:spcPts val="1200"/>
              </a:spcBef>
              <a:spcAft>
                <a:spcPts val="1200"/>
              </a:spcAft>
            </a:pPr>
            <a:r>
              <a:rPr lang="en-US" sz="2400" b="1" dirty="0">
                <a:solidFill>
                  <a:srgbClr val="00B050"/>
                </a:solidFill>
              </a:rPr>
              <a:t>What is Data analytics (DA) ?</a:t>
            </a:r>
          </a:p>
        </p:txBody>
      </p:sp>
      <p:grpSp>
        <p:nvGrpSpPr>
          <p:cNvPr id="7" name="Group 6">
            <a:extLst>
              <a:ext uri="{FF2B5EF4-FFF2-40B4-BE49-F238E27FC236}">
                <a16:creationId xmlns:a16="http://schemas.microsoft.com/office/drawing/2014/main" id="{6D399A8E-E0C7-4EF0-9187-AE2A335030E3}"/>
              </a:ext>
            </a:extLst>
          </p:cNvPr>
          <p:cNvGrpSpPr/>
          <p:nvPr/>
        </p:nvGrpSpPr>
        <p:grpSpPr>
          <a:xfrm>
            <a:off x="467544" y="2171325"/>
            <a:ext cx="8001789" cy="3816429"/>
            <a:chOff x="467544" y="2171325"/>
            <a:chExt cx="8001789" cy="3816429"/>
          </a:xfrm>
        </p:grpSpPr>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39544" y="2171325"/>
              <a:ext cx="3429789" cy="25751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467544" y="2171325"/>
              <a:ext cx="4572000" cy="3816429"/>
            </a:xfrm>
            <a:prstGeom prst="rect">
              <a:avLst/>
            </a:prstGeom>
          </p:spPr>
          <p:txBody>
            <a:bodyPr>
              <a:spAutoFit/>
            </a:bodyPr>
            <a:lstStyle/>
            <a:p>
              <a:pPr marL="285750" indent="-285750" algn="just">
                <a:buFont typeface="Wingdings" pitchFamily="2" charset="2"/>
                <a:buChar char="ü"/>
              </a:pPr>
              <a:r>
                <a:rPr lang="en-US" sz="2200" b="1" dirty="0"/>
                <a:t>Science of examining raw data </a:t>
              </a:r>
            </a:p>
            <a:p>
              <a:pPr marL="285750" indent="-285750" algn="just">
                <a:buFont typeface="Wingdings" pitchFamily="2" charset="2"/>
                <a:buChar char="ü"/>
              </a:pPr>
              <a:r>
                <a:rPr lang="en-US" sz="2200" b="1" dirty="0"/>
                <a:t>Purpose is to draw conclusions about the information. </a:t>
              </a:r>
            </a:p>
            <a:p>
              <a:pPr marL="285750" indent="-285750" algn="just">
                <a:buFont typeface="Wingdings" pitchFamily="2" charset="2"/>
                <a:buChar char="ü"/>
              </a:pPr>
              <a:r>
                <a:rPr lang="en-US" sz="2200" b="1" dirty="0"/>
                <a:t>Used in </a:t>
              </a:r>
            </a:p>
            <a:p>
              <a:pPr marL="914400" lvl="1" indent="-457200" algn="just">
                <a:buFont typeface="Courier New" pitchFamily="49" charset="0"/>
                <a:buChar char="o"/>
              </a:pPr>
              <a:r>
                <a:rPr lang="en-US" sz="2200" b="1" dirty="0"/>
                <a:t>many industries to allow companies and organizations to make better business decisions </a:t>
              </a:r>
            </a:p>
            <a:p>
              <a:pPr marL="914400" lvl="1" indent="-457200" algn="just">
                <a:buFont typeface="Courier New" pitchFamily="49" charset="0"/>
                <a:buChar char="o"/>
              </a:pPr>
              <a:r>
                <a:rPr lang="en-US" sz="2200" b="1" dirty="0"/>
                <a:t>sciences to verify or disprove existing models or theories. </a:t>
              </a:r>
              <a:endParaRPr lang="en-IN" sz="2200" b="1" dirty="0"/>
            </a:p>
          </p:txBody>
        </p:sp>
      </p:grpSp>
      <p:sp>
        <p:nvSpPr>
          <p:cNvPr id="5" name="Rectangle 4"/>
          <p:cNvSpPr/>
          <p:nvPr/>
        </p:nvSpPr>
        <p:spPr>
          <a:xfrm>
            <a:off x="611560" y="1556792"/>
            <a:ext cx="1032270" cy="523220"/>
          </a:xfrm>
          <a:prstGeom prst="rect">
            <a:avLst/>
          </a:prstGeom>
        </p:spPr>
        <p:txBody>
          <a:bodyPr wrap="none">
            <a:spAutoFit/>
          </a:bodyPr>
          <a:lstStyle/>
          <a:p>
            <a:pPr algn="just">
              <a:spcBef>
                <a:spcPts val="600"/>
              </a:spcBef>
              <a:spcAft>
                <a:spcPts val="600"/>
              </a:spcAft>
            </a:pPr>
            <a:r>
              <a:rPr lang="en-US" sz="2800" b="1" dirty="0">
                <a:solidFill>
                  <a:srgbClr val="00B050"/>
                </a:solidFill>
              </a:rPr>
              <a:t>DA is:</a:t>
            </a:r>
          </a:p>
        </p:txBody>
      </p:sp>
      <p:sp>
        <p:nvSpPr>
          <p:cNvPr id="6" name="Rectangle 5">
            <a:extLst>
              <a:ext uri="{FF2B5EF4-FFF2-40B4-BE49-F238E27FC236}">
                <a16:creationId xmlns:a16="http://schemas.microsoft.com/office/drawing/2014/main" id="{969867BC-290E-424B-9222-2393C9365FE5}"/>
              </a:ext>
            </a:extLst>
          </p:cNvPr>
          <p:cNvSpPr/>
          <p:nvPr/>
        </p:nvSpPr>
        <p:spPr>
          <a:xfrm>
            <a:off x="383478" y="620688"/>
            <a:ext cx="8358360" cy="586669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6732690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oter Placeholder 5"/>
          <p:cNvSpPr>
            <a:spLocks noGrp="1"/>
          </p:cNvSpPr>
          <p:nvPr>
            <p:ph type="ftr" sz="quarter" idx="11"/>
          </p:nvPr>
        </p:nvSpPr>
        <p:spPr>
          <a:xfrm>
            <a:off x="755576" y="6041363"/>
            <a:ext cx="4622973" cy="365125"/>
          </a:xfrm>
        </p:spPr>
        <p:txBody>
          <a:bodyPr/>
          <a:lstStyle/>
          <a:p>
            <a:r>
              <a:rPr lang="en-US" dirty="0"/>
              <a:t>PVS</a:t>
            </a:r>
          </a:p>
        </p:txBody>
      </p:sp>
      <p:sp>
        <p:nvSpPr>
          <p:cNvPr id="7" name="Slide Number Placeholder 4"/>
          <p:cNvSpPr>
            <a:spLocks noGrp="1"/>
          </p:cNvSpPr>
          <p:nvPr>
            <p:ph type="sldNum" sz="quarter" idx="12"/>
          </p:nvPr>
        </p:nvSpPr>
        <p:spPr/>
        <p:txBody>
          <a:bodyPr/>
          <a:lstStyle/>
          <a:p>
            <a:fld id="{FED95334-4B8F-4DF9-AC0C-BC57730D6088}" type="slidenum">
              <a:rPr lang="en-US" smtClean="0"/>
              <a:pPr/>
              <a:t>30</a:t>
            </a:fld>
            <a:endParaRPr lang="en-US"/>
          </a:p>
        </p:txBody>
      </p:sp>
      <p:sp>
        <p:nvSpPr>
          <p:cNvPr id="13" name="Rectangle 12">
            <a:extLst>
              <a:ext uri="{FF2B5EF4-FFF2-40B4-BE49-F238E27FC236}">
                <a16:creationId xmlns:a16="http://schemas.microsoft.com/office/drawing/2014/main" id="{8CCCF60A-3C05-452F-A9DA-6B160ED067AA}"/>
              </a:ext>
            </a:extLst>
          </p:cNvPr>
          <p:cNvSpPr/>
          <p:nvPr/>
        </p:nvSpPr>
        <p:spPr>
          <a:xfrm>
            <a:off x="755576" y="692695"/>
            <a:ext cx="7848872" cy="576383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4A4A6F17-1357-4CC0-A708-F0BE7E6DC224}"/>
              </a:ext>
            </a:extLst>
          </p:cNvPr>
          <p:cNvSpPr/>
          <p:nvPr/>
        </p:nvSpPr>
        <p:spPr>
          <a:xfrm>
            <a:off x="899592" y="771303"/>
            <a:ext cx="5727850" cy="461665"/>
          </a:xfrm>
          <a:prstGeom prst="rect">
            <a:avLst/>
          </a:prstGeom>
        </p:spPr>
        <p:txBody>
          <a:bodyPr wrap="none">
            <a:spAutoFit/>
          </a:bodyPr>
          <a:lstStyle/>
          <a:p>
            <a:r>
              <a:rPr lang="en-IN" sz="2400" b="1" dirty="0"/>
              <a:t>Introduction to Regression - continued</a:t>
            </a:r>
          </a:p>
        </p:txBody>
      </p:sp>
      <p:sp>
        <p:nvSpPr>
          <p:cNvPr id="14" name="TextBox 13">
            <a:extLst>
              <a:ext uri="{FF2B5EF4-FFF2-40B4-BE49-F238E27FC236}">
                <a16:creationId xmlns:a16="http://schemas.microsoft.com/office/drawing/2014/main" id="{77CCC846-A43E-4031-8699-77F13AD0CC3B}"/>
              </a:ext>
            </a:extLst>
          </p:cNvPr>
          <p:cNvSpPr txBox="1"/>
          <p:nvPr/>
        </p:nvSpPr>
        <p:spPr>
          <a:xfrm>
            <a:off x="872884" y="1210385"/>
            <a:ext cx="5283291" cy="646331"/>
          </a:xfrm>
          <a:prstGeom prst="rect">
            <a:avLst/>
          </a:prstGeom>
          <a:noFill/>
        </p:spPr>
        <p:txBody>
          <a:bodyPr wrap="square">
            <a:spAutoFit/>
          </a:bodyPr>
          <a:lstStyle/>
          <a:p>
            <a:pPr marL="457200" indent="-457200">
              <a:spcBef>
                <a:spcPts val="600"/>
              </a:spcBef>
              <a:spcAft>
                <a:spcPts val="600"/>
              </a:spcAft>
              <a:buFont typeface="+mj-lt"/>
              <a:buAutoNum type="arabicParenR" startAt="6"/>
            </a:pPr>
            <a:r>
              <a:rPr lang="en-IN" sz="1800" b="1" dirty="0">
                <a:latin typeface="Calibri" panose="020F0502020204030204" pitchFamily="34" charset="0"/>
                <a:cs typeface="Calibri" panose="020F0502020204030204" pitchFamily="34" charset="0"/>
              </a:rPr>
              <a:t>Fitting a regression line: Model, Error	- example</a:t>
            </a:r>
            <a:r>
              <a:rPr lang="en-US" sz="1800" b="1" dirty="0">
                <a:latin typeface="Calibri" panose="020F0502020204030204" pitchFamily="34" charset="0"/>
                <a:cs typeface="Calibri" panose="020F0502020204030204" pitchFamily="34" charset="0"/>
              </a:rPr>
              <a:t>	</a:t>
            </a:r>
          </a:p>
        </p:txBody>
      </p:sp>
      <p:sp>
        <p:nvSpPr>
          <p:cNvPr id="15" name="TextBox 14">
            <a:extLst>
              <a:ext uri="{FF2B5EF4-FFF2-40B4-BE49-F238E27FC236}">
                <a16:creationId xmlns:a16="http://schemas.microsoft.com/office/drawing/2014/main" id="{363998BD-9D8F-4D37-BC02-7EFF2B4395F0}"/>
              </a:ext>
            </a:extLst>
          </p:cNvPr>
          <p:cNvSpPr txBox="1"/>
          <p:nvPr/>
        </p:nvSpPr>
        <p:spPr>
          <a:xfrm>
            <a:off x="872884" y="1565992"/>
            <a:ext cx="4588328" cy="369332"/>
          </a:xfrm>
          <a:prstGeom prst="rect">
            <a:avLst/>
          </a:prstGeom>
          <a:noFill/>
        </p:spPr>
        <p:txBody>
          <a:bodyPr wrap="square">
            <a:spAutoFit/>
          </a:bodyPr>
          <a:lstStyle/>
          <a:p>
            <a:r>
              <a:rPr lang="en-US" sz="1800" b="1" dirty="0">
                <a:solidFill>
                  <a:srgbClr val="FF0000"/>
                </a:solidFill>
                <a:latin typeface="Calibri" panose="020F0502020204030204" pitchFamily="34" charset="0"/>
                <a:cs typeface="Calibri" panose="020F0502020204030204" pitchFamily="34" charset="0"/>
              </a:rPr>
              <a:t>We get the following coefficients table:</a:t>
            </a:r>
          </a:p>
        </p:txBody>
      </p:sp>
      <p:pic>
        <p:nvPicPr>
          <p:cNvPr id="17" name="table">
            <a:extLst>
              <a:ext uri="{FF2B5EF4-FFF2-40B4-BE49-F238E27FC236}">
                <a16:creationId xmlns:a16="http://schemas.microsoft.com/office/drawing/2014/main" id="{FCBE4EE7-2B9E-42FE-B810-AC4397E094DD}"/>
              </a:ext>
            </a:extLst>
          </p:cNvPr>
          <p:cNvPicPr>
            <a:picLocks noChangeAspect="1"/>
          </p:cNvPicPr>
          <p:nvPr/>
        </p:nvPicPr>
        <p:blipFill>
          <a:blip r:embed="rId2"/>
          <a:stretch>
            <a:fillRect/>
          </a:stretch>
        </p:blipFill>
        <p:spPr>
          <a:xfrm>
            <a:off x="1043608" y="1918127"/>
            <a:ext cx="7488832" cy="700442"/>
          </a:xfrm>
          <a:prstGeom prst="rect">
            <a:avLst/>
          </a:prstGeom>
        </p:spPr>
      </p:pic>
      <p:sp>
        <p:nvSpPr>
          <p:cNvPr id="21" name="TextBox 20">
            <a:extLst>
              <a:ext uri="{FF2B5EF4-FFF2-40B4-BE49-F238E27FC236}">
                <a16:creationId xmlns:a16="http://schemas.microsoft.com/office/drawing/2014/main" id="{8976FC34-D826-4F3E-8DF6-5D1AA89747FE}"/>
              </a:ext>
            </a:extLst>
          </p:cNvPr>
          <p:cNvSpPr txBox="1"/>
          <p:nvPr/>
        </p:nvSpPr>
        <p:spPr>
          <a:xfrm>
            <a:off x="872885" y="2708722"/>
            <a:ext cx="7659556" cy="3046988"/>
          </a:xfrm>
          <a:prstGeom prst="rect">
            <a:avLst/>
          </a:prstGeom>
          <a:noFill/>
        </p:spPr>
        <p:txBody>
          <a:bodyPr wrap="square">
            <a:spAutoFit/>
          </a:bodyPr>
          <a:lstStyle/>
          <a:p>
            <a:pPr marL="358775" indent="-358775">
              <a:buFont typeface="Wingdings" panose="05000000000000000000" pitchFamily="2" charset="2"/>
              <a:buChar char="Ø"/>
            </a:pPr>
            <a:r>
              <a:rPr lang="en-US" sz="1600" i="1" dirty="0">
                <a:latin typeface="Calibri" panose="020F0502020204030204" pitchFamily="34" charset="0"/>
                <a:cs typeface="Calibri" panose="020F0502020204030204" pitchFamily="34" charset="0"/>
              </a:rPr>
              <a:t>From the coefficients table, we observe that the p value for the coefficient for the variable, Hours Studied to be very small, 9.25e-14. </a:t>
            </a:r>
          </a:p>
          <a:p>
            <a:pPr marL="358775" indent="-358775">
              <a:buFont typeface="Wingdings" panose="05000000000000000000" pitchFamily="2" charset="2"/>
              <a:buChar char="Ø"/>
            </a:pPr>
            <a:r>
              <a:rPr lang="en-US" sz="1600" i="1" dirty="0">
                <a:latin typeface="Calibri" panose="020F0502020204030204" pitchFamily="34" charset="0"/>
                <a:cs typeface="Calibri" panose="020F0502020204030204" pitchFamily="34" charset="0"/>
              </a:rPr>
              <a:t>At 5% level of significance, we conclude that the coefficient for Hours Studied is statistically significant as the p value is less than 0.05 and reject the null hypothesis (H0: Coefficient of the parameter is 0).</a:t>
            </a:r>
          </a:p>
          <a:p>
            <a:pPr marL="358775" indent="-358775">
              <a:buFont typeface="Wingdings" panose="05000000000000000000" pitchFamily="2" charset="2"/>
              <a:buChar char="Ø"/>
            </a:pPr>
            <a:r>
              <a:rPr lang="en-US" sz="1600" i="1" dirty="0">
                <a:latin typeface="Calibri" panose="020F0502020204030204" pitchFamily="34" charset="0"/>
                <a:cs typeface="Calibri" panose="020F0502020204030204" pitchFamily="34" charset="0"/>
              </a:rPr>
              <a:t>95% Confidence interval describes the uncertainty inherent in the estimate and describes a range of values containing the true value, on each occasion, if a study were repeated infinite times. If the interval is wider, the uncertainty is greater indicating our poor knowledge about the effect of the independent variable on the dependent variable.</a:t>
            </a:r>
          </a:p>
          <a:p>
            <a:pPr marL="358775" indent="-358775">
              <a:buFont typeface="Wingdings" panose="05000000000000000000" pitchFamily="2" charset="2"/>
              <a:buChar char="Ø"/>
            </a:pPr>
            <a:r>
              <a:rPr lang="en-US" sz="1600" i="1" dirty="0">
                <a:latin typeface="Calibri" panose="020F0502020204030204" pitchFamily="34" charset="0"/>
                <a:cs typeface="Calibri" panose="020F0502020204030204" pitchFamily="34" charset="0"/>
              </a:rPr>
              <a:t>We also observe that the 95% confidence interval for the Hours Studied is 0.76513 to 0.98838 is not very wide and does not include 0.</a:t>
            </a:r>
          </a:p>
        </p:txBody>
      </p:sp>
    </p:spTree>
    <p:extLst>
      <p:ext uri="{BB962C8B-B14F-4D97-AF65-F5344CB8AC3E}">
        <p14:creationId xmlns:p14="http://schemas.microsoft.com/office/powerpoint/2010/main" val="41554695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oter Placeholder 5"/>
          <p:cNvSpPr>
            <a:spLocks noGrp="1"/>
          </p:cNvSpPr>
          <p:nvPr>
            <p:ph type="ftr" sz="quarter" idx="11"/>
          </p:nvPr>
        </p:nvSpPr>
        <p:spPr>
          <a:xfrm>
            <a:off x="755576" y="6041363"/>
            <a:ext cx="4622973" cy="365125"/>
          </a:xfrm>
        </p:spPr>
        <p:txBody>
          <a:bodyPr/>
          <a:lstStyle/>
          <a:p>
            <a:r>
              <a:rPr lang="en-US" dirty="0"/>
              <a:t>PVS</a:t>
            </a:r>
          </a:p>
        </p:txBody>
      </p:sp>
      <p:sp>
        <p:nvSpPr>
          <p:cNvPr id="7" name="Slide Number Placeholder 4"/>
          <p:cNvSpPr>
            <a:spLocks noGrp="1"/>
          </p:cNvSpPr>
          <p:nvPr>
            <p:ph type="sldNum" sz="quarter" idx="12"/>
          </p:nvPr>
        </p:nvSpPr>
        <p:spPr/>
        <p:txBody>
          <a:bodyPr/>
          <a:lstStyle/>
          <a:p>
            <a:fld id="{FED95334-4B8F-4DF9-AC0C-BC57730D6088}" type="slidenum">
              <a:rPr lang="en-US" smtClean="0"/>
              <a:pPr/>
              <a:t>31</a:t>
            </a:fld>
            <a:endParaRPr lang="en-US"/>
          </a:p>
        </p:txBody>
      </p:sp>
      <p:sp>
        <p:nvSpPr>
          <p:cNvPr id="13" name="Rectangle 12">
            <a:extLst>
              <a:ext uri="{FF2B5EF4-FFF2-40B4-BE49-F238E27FC236}">
                <a16:creationId xmlns:a16="http://schemas.microsoft.com/office/drawing/2014/main" id="{8CCCF60A-3C05-452F-A9DA-6B160ED067AA}"/>
              </a:ext>
            </a:extLst>
          </p:cNvPr>
          <p:cNvSpPr/>
          <p:nvPr/>
        </p:nvSpPr>
        <p:spPr>
          <a:xfrm>
            <a:off x="755576" y="692695"/>
            <a:ext cx="7848872" cy="576383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4A4A6F17-1357-4CC0-A708-F0BE7E6DC224}"/>
              </a:ext>
            </a:extLst>
          </p:cNvPr>
          <p:cNvSpPr/>
          <p:nvPr/>
        </p:nvSpPr>
        <p:spPr>
          <a:xfrm>
            <a:off x="899592" y="771303"/>
            <a:ext cx="5727850" cy="461665"/>
          </a:xfrm>
          <a:prstGeom prst="rect">
            <a:avLst/>
          </a:prstGeom>
        </p:spPr>
        <p:txBody>
          <a:bodyPr wrap="none">
            <a:spAutoFit/>
          </a:bodyPr>
          <a:lstStyle/>
          <a:p>
            <a:r>
              <a:rPr lang="en-IN" sz="2400" b="1" dirty="0"/>
              <a:t>Introduction to Regression - continued</a:t>
            </a:r>
          </a:p>
        </p:txBody>
      </p:sp>
      <p:sp>
        <p:nvSpPr>
          <p:cNvPr id="14" name="TextBox 13">
            <a:extLst>
              <a:ext uri="{FF2B5EF4-FFF2-40B4-BE49-F238E27FC236}">
                <a16:creationId xmlns:a16="http://schemas.microsoft.com/office/drawing/2014/main" id="{77CCC846-A43E-4031-8699-77F13AD0CC3B}"/>
              </a:ext>
            </a:extLst>
          </p:cNvPr>
          <p:cNvSpPr txBox="1"/>
          <p:nvPr/>
        </p:nvSpPr>
        <p:spPr>
          <a:xfrm>
            <a:off x="872884" y="1210385"/>
            <a:ext cx="5283291" cy="646331"/>
          </a:xfrm>
          <a:prstGeom prst="rect">
            <a:avLst/>
          </a:prstGeom>
          <a:noFill/>
        </p:spPr>
        <p:txBody>
          <a:bodyPr wrap="square">
            <a:spAutoFit/>
          </a:bodyPr>
          <a:lstStyle/>
          <a:p>
            <a:pPr marL="457200" indent="-457200">
              <a:spcBef>
                <a:spcPts val="600"/>
              </a:spcBef>
              <a:spcAft>
                <a:spcPts val="600"/>
              </a:spcAft>
              <a:buFont typeface="+mj-lt"/>
              <a:buAutoNum type="arabicParenR" startAt="6"/>
            </a:pPr>
            <a:r>
              <a:rPr lang="en-IN" sz="1800" b="1" dirty="0">
                <a:latin typeface="Calibri" panose="020F0502020204030204" pitchFamily="34" charset="0"/>
                <a:cs typeface="Calibri" panose="020F0502020204030204" pitchFamily="34" charset="0"/>
              </a:rPr>
              <a:t>Fitting a regression line: Model, Error	- example</a:t>
            </a:r>
            <a:r>
              <a:rPr lang="en-US" sz="1800" b="1" dirty="0">
                <a:latin typeface="Calibri" panose="020F0502020204030204" pitchFamily="34" charset="0"/>
                <a:cs typeface="Calibri" panose="020F0502020204030204" pitchFamily="34" charset="0"/>
              </a:rPr>
              <a:t>	</a:t>
            </a:r>
          </a:p>
        </p:txBody>
      </p:sp>
      <p:sp>
        <p:nvSpPr>
          <p:cNvPr id="15" name="TextBox 14">
            <a:extLst>
              <a:ext uri="{FF2B5EF4-FFF2-40B4-BE49-F238E27FC236}">
                <a16:creationId xmlns:a16="http://schemas.microsoft.com/office/drawing/2014/main" id="{363998BD-9D8F-4D37-BC02-7EFF2B4395F0}"/>
              </a:ext>
            </a:extLst>
          </p:cNvPr>
          <p:cNvSpPr txBox="1"/>
          <p:nvPr/>
        </p:nvSpPr>
        <p:spPr>
          <a:xfrm>
            <a:off x="872884" y="1565992"/>
            <a:ext cx="4588328" cy="400110"/>
          </a:xfrm>
          <a:prstGeom prst="rect">
            <a:avLst/>
          </a:prstGeom>
          <a:noFill/>
        </p:spPr>
        <p:txBody>
          <a:bodyPr wrap="square">
            <a:spAutoFit/>
          </a:bodyPr>
          <a:lstStyle/>
          <a:p>
            <a:r>
              <a:rPr lang="en-US" sz="2000" b="1" dirty="0">
                <a:solidFill>
                  <a:srgbClr val="FF0000"/>
                </a:solidFill>
                <a:latin typeface="Calibri" panose="020F0502020204030204" pitchFamily="34" charset="0"/>
                <a:cs typeface="Calibri" panose="020F0502020204030204" pitchFamily="34" charset="0"/>
              </a:rPr>
              <a:t>We get the following coefficients table:</a:t>
            </a:r>
          </a:p>
        </p:txBody>
      </p:sp>
      <p:pic>
        <p:nvPicPr>
          <p:cNvPr id="17" name="table">
            <a:extLst>
              <a:ext uri="{FF2B5EF4-FFF2-40B4-BE49-F238E27FC236}">
                <a16:creationId xmlns:a16="http://schemas.microsoft.com/office/drawing/2014/main" id="{FCBE4EE7-2B9E-42FE-B810-AC4397E094DD}"/>
              </a:ext>
            </a:extLst>
          </p:cNvPr>
          <p:cNvPicPr>
            <a:picLocks noChangeAspect="1"/>
          </p:cNvPicPr>
          <p:nvPr/>
        </p:nvPicPr>
        <p:blipFill>
          <a:blip r:embed="rId2"/>
          <a:stretch>
            <a:fillRect/>
          </a:stretch>
        </p:blipFill>
        <p:spPr>
          <a:xfrm>
            <a:off x="1037860" y="1929494"/>
            <a:ext cx="7488832" cy="700442"/>
          </a:xfrm>
          <a:prstGeom prst="rect">
            <a:avLst/>
          </a:prstGeom>
        </p:spPr>
      </p:pic>
      <p:sp>
        <p:nvSpPr>
          <p:cNvPr id="11" name="TextBox 10">
            <a:extLst>
              <a:ext uri="{FF2B5EF4-FFF2-40B4-BE49-F238E27FC236}">
                <a16:creationId xmlns:a16="http://schemas.microsoft.com/office/drawing/2014/main" id="{900BC06E-EBF3-4664-9BE6-715A40E3D8F0}"/>
              </a:ext>
            </a:extLst>
          </p:cNvPr>
          <p:cNvSpPr txBox="1"/>
          <p:nvPr/>
        </p:nvSpPr>
        <p:spPr>
          <a:xfrm>
            <a:off x="909869" y="2914001"/>
            <a:ext cx="7350563" cy="1938992"/>
          </a:xfrm>
          <a:prstGeom prst="rect">
            <a:avLst/>
          </a:prstGeom>
          <a:noFill/>
        </p:spPr>
        <p:txBody>
          <a:bodyPr wrap="square">
            <a:spAutoFit/>
          </a:bodyPr>
          <a:lstStyle/>
          <a:p>
            <a:pPr algn="just"/>
            <a:r>
              <a:rPr lang="en-US" sz="2000" b="1" i="1" dirty="0">
                <a:latin typeface="Calibri" panose="020F0502020204030204" pitchFamily="34" charset="0"/>
                <a:cs typeface="Calibri" panose="020F0502020204030204" pitchFamily="34" charset="0"/>
              </a:rPr>
              <a:t>Coefficients column provides the values for regression coefficients for the regression equation.</a:t>
            </a:r>
          </a:p>
          <a:p>
            <a:pPr algn="just"/>
            <a:endParaRPr lang="en-IN" sz="2000" b="1" i="1" dirty="0">
              <a:latin typeface="Calibri" panose="020F0502020204030204" pitchFamily="34" charset="0"/>
              <a:cs typeface="Calibri" panose="020F0502020204030204" pitchFamily="34" charset="0"/>
            </a:endParaRPr>
          </a:p>
          <a:p>
            <a:pPr algn="just"/>
            <a:r>
              <a:rPr lang="en-US" sz="2000" b="1" dirty="0">
                <a:latin typeface="Calibri" panose="020F0502020204030204" pitchFamily="34" charset="0"/>
                <a:cs typeface="Calibri" panose="020F0502020204030204" pitchFamily="34" charset="0"/>
              </a:rPr>
              <a:t>Marks = 38.9988127 + 0.876757168 * Hours Studied.</a:t>
            </a:r>
          </a:p>
          <a:p>
            <a:pPr algn="just"/>
            <a:endParaRPr lang="en-US" sz="2000" b="1" dirty="0">
              <a:latin typeface="Calibri" panose="020F0502020204030204" pitchFamily="34" charset="0"/>
              <a:cs typeface="Calibri" panose="020F0502020204030204" pitchFamily="34" charset="0"/>
            </a:endParaRPr>
          </a:p>
          <a:p>
            <a:pPr marL="722313" indent="-722313" algn="just">
              <a:buFont typeface="Wingdings" panose="05000000000000000000" pitchFamily="2" charset="2"/>
              <a:buChar char="Ø"/>
            </a:pPr>
            <a:r>
              <a:rPr lang="en-US" sz="2000" b="1" i="1" dirty="0">
                <a:latin typeface="Calibri" panose="020F0502020204030204" pitchFamily="34" charset="0"/>
                <a:cs typeface="Calibri" panose="020F0502020204030204" pitchFamily="34" charset="0"/>
              </a:rPr>
              <a:t>Here, the intercept is 38.9988 and slope is 0.8768</a:t>
            </a:r>
          </a:p>
        </p:txBody>
      </p:sp>
      <p:sp>
        <p:nvSpPr>
          <p:cNvPr id="16" name="TextBox 15">
            <a:extLst>
              <a:ext uri="{FF2B5EF4-FFF2-40B4-BE49-F238E27FC236}">
                <a16:creationId xmlns:a16="http://schemas.microsoft.com/office/drawing/2014/main" id="{0805AF8A-C851-4A41-A324-9252500A6586}"/>
              </a:ext>
            </a:extLst>
          </p:cNvPr>
          <p:cNvSpPr txBox="1"/>
          <p:nvPr/>
        </p:nvSpPr>
        <p:spPr>
          <a:xfrm>
            <a:off x="812641" y="5385395"/>
            <a:ext cx="7734742" cy="584775"/>
          </a:xfrm>
          <a:prstGeom prst="rect">
            <a:avLst/>
          </a:prstGeom>
          <a:noFill/>
        </p:spPr>
        <p:txBody>
          <a:bodyPr wrap="square">
            <a:spAutoFit/>
          </a:bodyPr>
          <a:lstStyle/>
          <a:p>
            <a:r>
              <a:rPr lang="en-US" sz="1600" i="1" dirty="0">
                <a:solidFill>
                  <a:srgbClr val="FF0000"/>
                </a:solidFill>
                <a:hlinkClick r:id="rId3">
                  <a:extLst>
                    <a:ext uri="{A12FA001-AC4F-418D-AE19-62706E023703}">
                      <ahyp:hlinkClr xmlns:ahyp="http://schemas.microsoft.com/office/drawing/2018/hyperlinkcolor" val="tx"/>
                    </a:ext>
                  </a:extLst>
                </a:hlinkClick>
              </a:rPr>
              <a:t>https://www.dummies.com/education/math/statistics/how-to-calculate-a-regression-line/</a:t>
            </a:r>
            <a:endParaRPr lang="en-US" sz="1600" i="1" dirty="0">
              <a:solidFill>
                <a:srgbClr val="FF0000"/>
              </a:solidFill>
            </a:endParaRPr>
          </a:p>
        </p:txBody>
      </p:sp>
    </p:spTree>
    <p:extLst>
      <p:ext uri="{BB962C8B-B14F-4D97-AF65-F5344CB8AC3E}">
        <p14:creationId xmlns:p14="http://schemas.microsoft.com/office/powerpoint/2010/main" val="350586883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oter Placeholder 5"/>
          <p:cNvSpPr>
            <a:spLocks noGrp="1"/>
          </p:cNvSpPr>
          <p:nvPr>
            <p:ph type="ftr" sz="quarter" idx="11"/>
          </p:nvPr>
        </p:nvSpPr>
        <p:spPr>
          <a:xfrm>
            <a:off x="755576" y="6041363"/>
            <a:ext cx="4622973" cy="365125"/>
          </a:xfrm>
        </p:spPr>
        <p:txBody>
          <a:bodyPr/>
          <a:lstStyle/>
          <a:p>
            <a:r>
              <a:rPr lang="en-US" dirty="0"/>
              <a:t>PVS</a:t>
            </a:r>
          </a:p>
        </p:txBody>
      </p:sp>
      <p:sp>
        <p:nvSpPr>
          <p:cNvPr id="7" name="Slide Number Placeholder 4"/>
          <p:cNvSpPr>
            <a:spLocks noGrp="1"/>
          </p:cNvSpPr>
          <p:nvPr>
            <p:ph type="sldNum" sz="quarter" idx="12"/>
          </p:nvPr>
        </p:nvSpPr>
        <p:spPr/>
        <p:txBody>
          <a:bodyPr/>
          <a:lstStyle/>
          <a:p>
            <a:fld id="{FED95334-4B8F-4DF9-AC0C-BC57730D6088}" type="slidenum">
              <a:rPr lang="en-US" smtClean="0"/>
              <a:pPr/>
              <a:t>32</a:t>
            </a:fld>
            <a:endParaRPr lang="en-US"/>
          </a:p>
        </p:txBody>
      </p:sp>
      <p:sp>
        <p:nvSpPr>
          <p:cNvPr id="13" name="Rectangle 12">
            <a:extLst>
              <a:ext uri="{FF2B5EF4-FFF2-40B4-BE49-F238E27FC236}">
                <a16:creationId xmlns:a16="http://schemas.microsoft.com/office/drawing/2014/main" id="{8CCCF60A-3C05-452F-A9DA-6B160ED067AA}"/>
              </a:ext>
            </a:extLst>
          </p:cNvPr>
          <p:cNvSpPr/>
          <p:nvPr/>
        </p:nvSpPr>
        <p:spPr>
          <a:xfrm>
            <a:off x="755576" y="692695"/>
            <a:ext cx="7848872" cy="576383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4A4A6F17-1357-4CC0-A708-F0BE7E6DC224}"/>
              </a:ext>
            </a:extLst>
          </p:cNvPr>
          <p:cNvSpPr/>
          <p:nvPr/>
        </p:nvSpPr>
        <p:spPr>
          <a:xfrm>
            <a:off x="899592" y="771303"/>
            <a:ext cx="5727850" cy="461665"/>
          </a:xfrm>
          <a:prstGeom prst="rect">
            <a:avLst/>
          </a:prstGeom>
        </p:spPr>
        <p:txBody>
          <a:bodyPr wrap="none">
            <a:spAutoFit/>
          </a:bodyPr>
          <a:lstStyle/>
          <a:p>
            <a:r>
              <a:rPr lang="en-IN" sz="2400" b="1" dirty="0"/>
              <a:t>Introduction to Regression - continued</a:t>
            </a:r>
          </a:p>
        </p:txBody>
      </p:sp>
      <p:sp>
        <p:nvSpPr>
          <p:cNvPr id="15" name="TextBox 14">
            <a:extLst>
              <a:ext uri="{FF2B5EF4-FFF2-40B4-BE49-F238E27FC236}">
                <a16:creationId xmlns:a16="http://schemas.microsoft.com/office/drawing/2014/main" id="{363998BD-9D8F-4D37-BC02-7EFF2B4395F0}"/>
              </a:ext>
            </a:extLst>
          </p:cNvPr>
          <p:cNvSpPr txBox="1"/>
          <p:nvPr/>
        </p:nvSpPr>
        <p:spPr>
          <a:xfrm>
            <a:off x="872884" y="1565992"/>
            <a:ext cx="4588328" cy="400110"/>
          </a:xfrm>
          <a:prstGeom prst="rect">
            <a:avLst/>
          </a:prstGeom>
          <a:noFill/>
        </p:spPr>
        <p:txBody>
          <a:bodyPr wrap="square">
            <a:spAutoFit/>
          </a:bodyPr>
          <a:lstStyle/>
          <a:p>
            <a:r>
              <a:rPr lang="en-US" sz="2000" b="1" dirty="0">
                <a:solidFill>
                  <a:srgbClr val="FF0000"/>
                </a:solidFill>
                <a:latin typeface="Calibri" panose="020F0502020204030204" pitchFamily="34" charset="0"/>
                <a:cs typeface="Calibri" panose="020F0502020204030204" pitchFamily="34" charset="0"/>
              </a:rPr>
              <a:t>We get the following coefficients table:</a:t>
            </a:r>
          </a:p>
        </p:txBody>
      </p:sp>
      <p:pic>
        <p:nvPicPr>
          <p:cNvPr id="17" name="table">
            <a:extLst>
              <a:ext uri="{FF2B5EF4-FFF2-40B4-BE49-F238E27FC236}">
                <a16:creationId xmlns:a16="http://schemas.microsoft.com/office/drawing/2014/main" id="{FCBE4EE7-2B9E-42FE-B810-AC4397E094DD}"/>
              </a:ext>
            </a:extLst>
          </p:cNvPr>
          <p:cNvPicPr>
            <a:picLocks noChangeAspect="1"/>
          </p:cNvPicPr>
          <p:nvPr/>
        </p:nvPicPr>
        <p:blipFill>
          <a:blip r:embed="rId2"/>
          <a:stretch>
            <a:fillRect/>
          </a:stretch>
        </p:blipFill>
        <p:spPr>
          <a:xfrm>
            <a:off x="1037860" y="1929494"/>
            <a:ext cx="7488832" cy="700442"/>
          </a:xfrm>
          <a:prstGeom prst="rect">
            <a:avLst/>
          </a:prstGeom>
        </p:spPr>
      </p:pic>
      <p:sp>
        <p:nvSpPr>
          <p:cNvPr id="12" name="TextBox 11">
            <a:extLst>
              <a:ext uri="{FF2B5EF4-FFF2-40B4-BE49-F238E27FC236}">
                <a16:creationId xmlns:a16="http://schemas.microsoft.com/office/drawing/2014/main" id="{6692F651-781F-4080-875D-56B87D597F5C}"/>
              </a:ext>
            </a:extLst>
          </p:cNvPr>
          <p:cNvSpPr txBox="1"/>
          <p:nvPr/>
        </p:nvSpPr>
        <p:spPr>
          <a:xfrm>
            <a:off x="847696" y="1143932"/>
            <a:ext cx="6460608" cy="369332"/>
          </a:xfrm>
          <a:prstGeom prst="rect">
            <a:avLst/>
          </a:prstGeom>
          <a:noFill/>
        </p:spPr>
        <p:txBody>
          <a:bodyPr wrap="square">
            <a:spAutoFit/>
          </a:bodyPr>
          <a:lstStyle/>
          <a:p>
            <a:pPr marL="457200" indent="-457200">
              <a:spcBef>
                <a:spcPts val="600"/>
              </a:spcBef>
              <a:spcAft>
                <a:spcPts val="600"/>
              </a:spcAft>
              <a:buFont typeface="+mj-lt"/>
              <a:buAutoNum type="arabicParenR" startAt="7"/>
            </a:pPr>
            <a:r>
              <a:rPr lang="en-IN" sz="1800" b="1" dirty="0">
                <a:latin typeface="Calibri" panose="020F0502020204030204" pitchFamily="34" charset="0"/>
                <a:cs typeface="Calibri" panose="020F0502020204030204" pitchFamily="34" charset="0"/>
              </a:rPr>
              <a:t>Value of intercept and slope: Interpretation 	</a:t>
            </a:r>
            <a:r>
              <a:rPr lang="en-US" sz="1800" b="1" dirty="0">
                <a:latin typeface="Calibri" panose="020F0502020204030204" pitchFamily="34" charset="0"/>
                <a:cs typeface="Calibri" panose="020F0502020204030204" pitchFamily="34" charset="0"/>
              </a:rPr>
              <a:t>	</a:t>
            </a:r>
          </a:p>
        </p:txBody>
      </p:sp>
      <p:sp>
        <p:nvSpPr>
          <p:cNvPr id="18" name="TextBox 17">
            <a:extLst>
              <a:ext uri="{FF2B5EF4-FFF2-40B4-BE49-F238E27FC236}">
                <a16:creationId xmlns:a16="http://schemas.microsoft.com/office/drawing/2014/main" id="{0E92B39A-F508-4DE9-9783-2DBC05783DB9}"/>
              </a:ext>
            </a:extLst>
          </p:cNvPr>
          <p:cNvSpPr txBox="1"/>
          <p:nvPr/>
        </p:nvSpPr>
        <p:spPr>
          <a:xfrm>
            <a:off x="958956" y="2641270"/>
            <a:ext cx="7442111" cy="3831818"/>
          </a:xfrm>
          <a:prstGeom prst="rect">
            <a:avLst/>
          </a:prstGeom>
          <a:noFill/>
        </p:spPr>
        <p:txBody>
          <a:bodyPr wrap="square">
            <a:spAutoFit/>
          </a:bodyPr>
          <a:lstStyle/>
          <a:p>
            <a:pPr marL="358775" indent="-358775" algn="just">
              <a:buFont typeface="Wingdings" panose="05000000000000000000" pitchFamily="2" charset="2"/>
              <a:buChar char="Ø"/>
            </a:pPr>
            <a:r>
              <a:rPr lang="en-IN" sz="1800" i="1" dirty="0">
                <a:latin typeface="Calibri" panose="020F0502020204030204" pitchFamily="34" charset="0"/>
                <a:cs typeface="Calibri" panose="020F0502020204030204" pitchFamily="34" charset="0"/>
              </a:rPr>
              <a:t>Let the Regression line be y = </a:t>
            </a:r>
            <a:r>
              <a:rPr lang="en-IN" sz="1800" i="1" dirty="0" err="1">
                <a:latin typeface="Calibri" panose="020F0502020204030204" pitchFamily="34" charset="0"/>
                <a:cs typeface="Calibri" panose="020F0502020204030204" pitchFamily="34" charset="0"/>
              </a:rPr>
              <a:t>ax</a:t>
            </a:r>
            <a:r>
              <a:rPr lang="en-IN" sz="1800" i="1" dirty="0">
                <a:latin typeface="Calibri" panose="020F0502020204030204" pitchFamily="34" charset="0"/>
                <a:cs typeface="Calibri" panose="020F0502020204030204" pitchFamily="34" charset="0"/>
              </a:rPr>
              <a:t> + b</a:t>
            </a:r>
          </a:p>
          <a:p>
            <a:pPr marL="358775" indent="-358775" algn="just">
              <a:buFont typeface="Wingdings" panose="05000000000000000000" pitchFamily="2" charset="2"/>
              <a:buChar char="Ø"/>
            </a:pPr>
            <a:r>
              <a:rPr lang="en-IN" sz="1800" i="1" dirty="0">
                <a:latin typeface="Calibri" panose="020F0502020204030204" pitchFamily="34" charset="0"/>
                <a:cs typeface="Calibri" panose="020F0502020204030204" pitchFamily="34" charset="0"/>
              </a:rPr>
              <a:t>The y intercept is the point where the regression line crosses the y axis (where x = 0) and is denoted by b.</a:t>
            </a:r>
          </a:p>
          <a:p>
            <a:pPr marL="358775" indent="-358775" algn="just">
              <a:buFont typeface="Wingdings" panose="05000000000000000000" pitchFamily="2" charset="2"/>
              <a:buChar char="Ø"/>
            </a:pPr>
            <a:r>
              <a:rPr lang="en-IN" sz="1800" i="1" dirty="0">
                <a:latin typeface="Calibri" panose="020F0502020204030204" pitchFamily="34" charset="0"/>
                <a:cs typeface="Calibri" panose="020F0502020204030204" pitchFamily="34" charset="0"/>
              </a:rPr>
              <a:t>Here the slope is a. </a:t>
            </a:r>
          </a:p>
          <a:p>
            <a:pPr marL="358775" indent="-358775" algn="just">
              <a:buFont typeface="Wingdings" panose="05000000000000000000" pitchFamily="2" charset="2"/>
              <a:buChar char="Ø"/>
            </a:pPr>
            <a:r>
              <a:rPr lang="en-US" sz="1800" i="1" dirty="0">
                <a:latin typeface="Calibri" panose="020F0502020204030204" pitchFamily="34" charset="0"/>
                <a:cs typeface="Calibri" panose="020F0502020204030204" pitchFamily="34" charset="0"/>
              </a:rPr>
              <a:t>These coefficient estimates (and b) reveal the relationship between the intendent variable, Hours Studied and the dependent variable, Marks.  These estimates tell us the amount of increase in Marks for one hour increase in Hours Studied.</a:t>
            </a:r>
          </a:p>
          <a:p>
            <a:pPr algn="just"/>
            <a:endParaRPr lang="en-US" sz="900" b="1" i="1" dirty="0">
              <a:latin typeface="Calibri" panose="020F0502020204030204" pitchFamily="34" charset="0"/>
              <a:cs typeface="Calibri" panose="020F0502020204030204" pitchFamily="34" charset="0"/>
            </a:endParaRPr>
          </a:p>
          <a:p>
            <a:pPr algn="just"/>
            <a:r>
              <a:rPr lang="en-US" b="1" i="1" dirty="0">
                <a:latin typeface="Calibri" panose="020F0502020204030204" pitchFamily="34" charset="0"/>
                <a:cs typeface="Calibri" panose="020F0502020204030204" pitchFamily="34" charset="0"/>
              </a:rPr>
              <a:t>Interpret slope for the regression equation: </a:t>
            </a:r>
            <a:r>
              <a:rPr lang="en-US" b="1" dirty="0">
                <a:latin typeface="Calibri" panose="020F0502020204030204" pitchFamily="34" charset="0"/>
                <a:cs typeface="Calibri" panose="020F0502020204030204" pitchFamily="34" charset="0"/>
              </a:rPr>
              <a:t>Marks = 38.9988127 + 0.876757168 * Hours Studied.</a:t>
            </a:r>
          </a:p>
          <a:p>
            <a:pPr algn="just"/>
            <a:endParaRPr lang="en-US" sz="900" b="1" dirty="0">
              <a:latin typeface="Calibri" panose="020F0502020204030204" pitchFamily="34" charset="0"/>
              <a:cs typeface="Calibri" panose="020F0502020204030204" pitchFamily="34" charset="0"/>
            </a:endParaRPr>
          </a:p>
          <a:p>
            <a:pPr marL="358775" indent="-358775" algn="just">
              <a:buFont typeface="Wingdings" panose="05000000000000000000" pitchFamily="2" charset="2"/>
              <a:buChar char="Ø"/>
            </a:pPr>
            <a:r>
              <a:rPr lang="en-US" sz="1800" i="1" dirty="0">
                <a:latin typeface="Calibri" panose="020F0502020204030204" pitchFamily="34" charset="0"/>
                <a:cs typeface="Calibri" panose="020F0502020204030204" pitchFamily="34" charset="0"/>
              </a:rPr>
              <a:t>So, for every unit (i.e.., one hour) increase in Hours Studied (holding other variables constant), an increase of 0.88 marks is predicted.</a:t>
            </a:r>
          </a:p>
        </p:txBody>
      </p:sp>
    </p:spTree>
    <p:extLst>
      <p:ext uri="{BB962C8B-B14F-4D97-AF65-F5344CB8AC3E}">
        <p14:creationId xmlns:p14="http://schemas.microsoft.com/office/powerpoint/2010/main" val="306764580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oter Placeholder 5"/>
          <p:cNvSpPr>
            <a:spLocks noGrp="1"/>
          </p:cNvSpPr>
          <p:nvPr>
            <p:ph type="ftr" sz="quarter" idx="11"/>
          </p:nvPr>
        </p:nvSpPr>
        <p:spPr>
          <a:xfrm>
            <a:off x="755576" y="6041363"/>
            <a:ext cx="4622973" cy="365125"/>
          </a:xfrm>
        </p:spPr>
        <p:txBody>
          <a:bodyPr/>
          <a:lstStyle/>
          <a:p>
            <a:r>
              <a:rPr lang="en-US" dirty="0"/>
              <a:t>PVS</a:t>
            </a:r>
          </a:p>
        </p:txBody>
      </p:sp>
      <p:sp>
        <p:nvSpPr>
          <p:cNvPr id="7" name="Slide Number Placeholder 4"/>
          <p:cNvSpPr>
            <a:spLocks noGrp="1"/>
          </p:cNvSpPr>
          <p:nvPr>
            <p:ph type="sldNum" sz="quarter" idx="12"/>
          </p:nvPr>
        </p:nvSpPr>
        <p:spPr/>
        <p:txBody>
          <a:bodyPr/>
          <a:lstStyle/>
          <a:p>
            <a:fld id="{FED95334-4B8F-4DF9-AC0C-BC57730D6088}" type="slidenum">
              <a:rPr lang="en-US" smtClean="0"/>
              <a:pPr/>
              <a:t>33</a:t>
            </a:fld>
            <a:endParaRPr lang="en-US"/>
          </a:p>
        </p:txBody>
      </p:sp>
      <p:sp>
        <p:nvSpPr>
          <p:cNvPr id="13" name="Rectangle 12">
            <a:extLst>
              <a:ext uri="{FF2B5EF4-FFF2-40B4-BE49-F238E27FC236}">
                <a16:creationId xmlns:a16="http://schemas.microsoft.com/office/drawing/2014/main" id="{8CCCF60A-3C05-452F-A9DA-6B160ED067AA}"/>
              </a:ext>
            </a:extLst>
          </p:cNvPr>
          <p:cNvSpPr/>
          <p:nvPr/>
        </p:nvSpPr>
        <p:spPr>
          <a:xfrm>
            <a:off x="755576" y="692695"/>
            <a:ext cx="7848872" cy="576383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4A4A6F17-1357-4CC0-A708-F0BE7E6DC224}"/>
              </a:ext>
            </a:extLst>
          </p:cNvPr>
          <p:cNvSpPr/>
          <p:nvPr/>
        </p:nvSpPr>
        <p:spPr>
          <a:xfrm>
            <a:off x="899592" y="771303"/>
            <a:ext cx="5727850" cy="461665"/>
          </a:xfrm>
          <a:prstGeom prst="rect">
            <a:avLst/>
          </a:prstGeom>
        </p:spPr>
        <p:txBody>
          <a:bodyPr wrap="none">
            <a:spAutoFit/>
          </a:bodyPr>
          <a:lstStyle/>
          <a:p>
            <a:r>
              <a:rPr lang="en-IN" sz="2400" b="1" dirty="0"/>
              <a:t>Introduction to Regression - continued</a:t>
            </a:r>
          </a:p>
        </p:txBody>
      </p:sp>
      <p:sp>
        <p:nvSpPr>
          <p:cNvPr id="12" name="TextBox 11">
            <a:extLst>
              <a:ext uri="{FF2B5EF4-FFF2-40B4-BE49-F238E27FC236}">
                <a16:creationId xmlns:a16="http://schemas.microsoft.com/office/drawing/2014/main" id="{6692F651-781F-4080-875D-56B87D597F5C}"/>
              </a:ext>
            </a:extLst>
          </p:cNvPr>
          <p:cNvSpPr txBox="1"/>
          <p:nvPr/>
        </p:nvSpPr>
        <p:spPr>
          <a:xfrm>
            <a:off x="847696" y="1143932"/>
            <a:ext cx="6460608" cy="646331"/>
          </a:xfrm>
          <a:prstGeom prst="rect">
            <a:avLst/>
          </a:prstGeom>
          <a:noFill/>
        </p:spPr>
        <p:txBody>
          <a:bodyPr wrap="square">
            <a:spAutoFit/>
          </a:bodyPr>
          <a:lstStyle/>
          <a:p>
            <a:pPr marL="457200" indent="-457200">
              <a:spcBef>
                <a:spcPts val="600"/>
              </a:spcBef>
              <a:spcAft>
                <a:spcPts val="600"/>
              </a:spcAft>
              <a:buFont typeface="+mj-lt"/>
              <a:buAutoNum type="arabicParenR" startAt="7"/>
            </a:pPr>
            <a:r>
              <a:rPr lang="en-IN" sz="1800" b="1" dirty="0">
                <a:latin typeface="Calibri" panose="020F0502020204030204" pitchFamily="34" charset="0"/>
                <a:cs typeface="Calibri" panose="020F0502020204030204" pitchFamily="34" charset="0"/>
              </a:rPr>
              <a:t>Value of intercept and slope: Interpretation - continued 	</a:t>
            </a:r>
            <a:r>
              <a:rPr lang="en-US" sz="1800" b="1" dirty="0">
                <a:latin typeface="Calibri" panose="020F0502020204030204" pitchFamily="34" charset="0"/>
                <a:cs typeface="Calibri" panose="020F0502020204030204" pitchFamily="34" charset="0"/>
              </a:rPr>
              <a:t>	</a:t>
            </a:r>
          </a:p>
        </p:txBody>
      </p:sp>
      <p:sp>
        <p:nvSpPr>
          <p:cNvPr id="11" name="TextBox 10">
            <a:extLst>
              <a:ext uri="{FF2B5EF4-FFF2-40B4-BE49-F238E27FC236}">
                <a16:creationId xmlns:a16="http://schemas.microsoft.com/office/drawing/2014/main" id="{FA15A588-BEFC-4689-A787-B3C86B6BD593}"/>
              </a:ext>
            </a:extLst>
          </p:cNvPr>
          <p:cNvSpPr txBox="1"/>
          <p:nvPr/>
        </p:nvSpPr>
        <p:spPr>
          <a:xfrm>
            <a:off x="920294" y="1605597"/>
            <a:ext cx="7684153" cy="3416320"/>
          </a:xfrm>
          <a:prstGeom prst="rect">
            <a:avLst/>
          </a:prstGeom>
          <a:noFill/>
        </p:spPr>
        <p:txBody>
          <a:bodyPr wrap="square">
            <a:spAutoFit/>
          </a:bodyPr>
          <a:lstStyle/>
          <a:p>
            <a:pPr marL="358775" indent="-358775" algn="just">
              <a:buFont typeface="Wingdings" panose="05000000000000000000" pitchFamily="2" charset="2"/>
              <a:buChar char="Ø"/>
            </a:pPr>
            <a:r>
              <a:rPr lang="en-IN" sz="1800" i="1" dirty="0">
                <a:latin typeface="Calibri" panose="020F0502020204030204" pitchFamily="34" charset="0"/>
                <a:cs typeface="Calibri" panose="020F0502020204030204" pitchFamily="34" charset="0"/>
              </a:rPr>
              <a:t>Intercept is described as the mean response when all independent variables are set to zero. </a:t>
            </a:r>
          </a:p>
          <a:p>
            <a:pPr marL="358775" indent="-358775" algn="just">
              <a:buFont typeface="Wingdings" panose="05000000000000000000" pitchFamily="2" charset="2"/>
              <a:buChar char="Ø"/>
            </a:pPr>
            <a:r>
              <a:rPr lang="en-IN" sz="1800" i="1" dirty="0">
                <a:latin typeface="Calibri" panose="020F0502020204030204" pitchFamily="34" charset="0"/>
                <a:cs typeface="Calibri" panose="020F0502020204030204" pitchFamily="34" charset="0"/>
              </a:rPr>
              <a:t>There is always uncertainty in interpreting intercepts unlike slope which is always interpretable.</a:t>
            </a:r>
          </a:p>
          <a:p>
            <a:pPr marL="358775" indent="-358775" algn="just">
              <a:buFont typeface="Wingdings" panose="05000000000000000000" pitchFamily="2" charset="2"/>
              <a:buChar char="Ø"/>
            </a:pPr>
            <a:r>
              <a:rPr lang="en-IN" sz="1800" i="1" dirty="0">
                <a:latin typeface="Calibri" panose="020F0502020204030204" pitchFamily="34" charset="0"/>
                <a:cs typeface="Calibri" panose="020F0502020204030204" pitchFamily="34" charset="0"/>
              </a:rPr>
              <a:t>This does not make sense in many situations. This intercept can be regarded as a garbage collector for the regression model for any bias that is not accounted for by the terms in the model.</a:t>
            </a:r>
          </a:p>
          <a:p>
            <a:pPr marL="358775" indent="-358775" algn="just">
              <a:buFont typeface="Wingdings" panose="05000000000000000000" pitchFamily="2" charset="2"/>
              <a:buChar char="Ø"/>
            </a:pPr>
            <a:r>
              <a:rPr lang="en-IN" sz="1800" i="1" dirty="0">
                <a:latin typeface="Calibri" panose="020F0502020204030204" pitchFamily="34" charset="0"/>
                <a:cs typeface="Calibri" panose="020F0502020204030204" pitchFamily="34" charset="0"/>
              </a:rPr>
              <a:t>Regression intercept is not worth interpreting, in general.</a:t>
            </a:r>
          </a:p>
          <a:p>
            <a:pPr algn="just"/>
            <a:endParaRPr lang="en-IN" sz="1800" i="1" dirty="0">
              <a:solidFill>
                <a:srgbClr val="FF0000"/>
              </a:solidFill>
              <a:latin typeface="Calibri" panose="020F0502020204030204" pitchFamily="34" charset="0"/>
              <a:cs typeface="Calibri" panose="020F0502020204030204" pitchFamily="34" charset="0"/>
              <a:hlinkClick r:id="rId2">
                <a:extLst>
                  <a:ext uri="{A12FA001-AC4F-418D-AE19-62706E023703}">
                    <ahyp:hlinkClr xmlns:ahyp="http://schemas.microsoft.com/office/drawing/2018/hyperlinkcolor" val="tx"/>
                  </a:ext>
                </a:extLst>
              </a:hlinkClick>
            </a:endParaRPr>
          </a:p>
          <a:p>
            <a:pPr algn="just"/>
            <a:endParaRPr lang="en-IN" i="1" dirty="0">
              <a:solidFill>
                <a:srgbClr val="FF0000"/>
              </a:solidFill>
              <a:latin typeface="Calibri" panose="020F0502020204030204" pitchFamily="34" charset="0"/>
              <a:cs typeface="Calibri" panose="020F0502020204030204" pitchFamily="34" charset="0"/>
              <a:hlinkClick r:id="rId2">
                <a:extLst>
                  <a:ext uri="{A12FA001-AC4F-418D-AE19-62706E023703}">
                    <ahyp:hlinkClr xmlns:ahyp="http://schemas.microsoft.com/office/drawing/2018/hyperlinkcolor" val="tx"/>
                  </a:ext>
                </a:extLst>
              </a:hlinkClick>
            </a:endParaRPr>
          </a:p>
          <a:p>
            <a:pPr algn="just"/>
            <a:r>
              <a:rPr lang="en-IN" sz="1800" i="1" dirty="0">
                <a:solidFill>
                  <a:srgbClr val="FF0000"/>
                </a:solidFill>
                <a:latin typeface="Calibri" panose="020F0502020204030204" pitchFamily="34" charset="0"/>
                <a:cs typeface="Calibri" panose="020F0502020204030204" pitchFamily="34" charset="0"/>
                <a:hlinkClick r:id="rId2">
                  <a:extLst>
                    <a:ext uri="{A12FA001-AC4F-418D-AE19-62706E023703}">
                      <ahyp:hlinkClr xmlns:ahyp="http://schemas.microsoft.com/office/drawing/2018/hyperlinkcolor" val="tx"/>
                    </a:ext>
                  </a:extLst>
                </a:hlinkClick>
              </a:rPr>
              <a:t>http://blog.minitab.com/blog/adventures-in-statistics-2/regression-analysis-how-to-interpret-the-constant-y-intercept</a:t>
            </a:r>
            <a:endParaRPr lang="en-IN" sz="1800" i="1" dirty="0">
              <a:solidFill>
                <a:srgbClr val="FF00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94164148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oter Placeholder 5"/>
          <p:cNvSpPr>
            <a:spLocks noGrp="1"/>
          </p:cNvSpPr>
          <p:nvPr>
            <p:ph type="ftr" sz="quarter" idx="11"/>
          </p:nvPr>
        </p:nvSpPr>
        <p:spPr>
          <a:xfrm>
            <a:off x="755576" y="6041363"/>
            <a:ext cx="4622973" cy="365125"/>
          </a:xfrm>
        </p:spPr>
        <p:txBody>
          <a:bodyPr/>
          <a:lstStyle/>
          <a:p>
            <a:r>
              <a:rPr lang="en-US" dirty="0"/>
              <a:t>PVS</a:t>
            </a:r>
          </a:p>
        </p:txBody>
      </p:sp>
      <p:sp>
        <p:nvSpPr>
          <p:cNvPr id="7" name="Slide Number Placeholder 4"/>
          <p:cNvSpPr>
            <a:spLocks noGrp="1"/>
          </p:cNvSpPr>
          <p:nvPr>
            <p:ph type="sldNum" sz="quarter" idx="12"/>
          </p:nvPr>
        </p:nvSpPr>
        <p:spPr/>
        <p:txBody>
          <a:bodyPr/>
          <a:lstStyle/>
          <a:p>
            <a:fld id="{FED95334-4B8F-4DF9-AC0C-BC57730D6088}" type="slidenum">
              <a:rPr lang="en-US" smtClean="0"/>
              <a:pPr/>
              <a:t>34</a:t>
            </a:fld>
            <a:endParaRPr lang="en-US"/>
          </a:p>
        </p:txBody>
      </p:sp>
      <p:sp>
        <p:nvSpPr>
          <p:cNvPr id="13" name="Rectangle 12">
            <a:extLst>
              <a:ext uri="{FF2B5EF4-FFF2-40B4-BE49-F238E27FC236}">
                <a16:creationId xmlns:a16="http://schemas.microsoft.com/office/drawing/2014/main" id="{8CCCF60A-3C05-452F-A9DA-6B160ED067AA}"/>
              </a:ext>
            </a:extLst>
          </p:cNvPr>
          <p:cNvSpPr/>
          <p:nvPr/>
        </p:nvSpPr>
        <p:spPr>
          <a:xfrm>
            <a:off x="755576" y="692695"/>
            <a:ext cx="7848872" cy="576383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4A4A6F17-1357-4CC0-A708-F0BE7E6DC224}"/>
              </a:ext>
            </a:extLst>
          </p:cNvPr>
          <p:cNvSpPr/>
          <p:nvPr/>
        </p:nvSpPr>
        <p:spPr>
          <a:xfrm>
            <a:off x="899592" y="771303"/>
            <a:ext cx="5727850" cy="461665"/>
          </a:xfrm>
          <a:prstGeom prst="rect">
            <a:avLst/>
          </a:prstGeom>
        </p:spPr>
        <p:txBody>
          <a:bodyPr wrap="none">
            <a:spAutoFit/>
          </a:bodyPr>
          <a:lstStyle/>
          <a:p>
            <a:r>
              <a:rPr lang="en-IN" sz="2400" b="1" dirty="0"/>
              <a:t>Introduction to Regression - continued</a:t>
            </a:r>
          </a:p>
        </p:txBody>
      </p:sp>
      <p:sp>
        <p:nvSpPr>
          <p:cNvPr id="10" name="Rectangle 9">
            <a:extLst>
              <a:ext uri="{FF2B5EF4-FFF2-40B4-BE49-F238E27FC236}">
                <a16:creationId xmlns:a16="http://schemas.microsoft.com/office/drawing/2014/main" id="{69C1433D-3A10-4755-A029-F6A3DCDBE93B}"/>
              </a:ext>
            </a:extLst>
          </p:cNvPr>
          <p:cNvSpPr/>
          <p:nvPr/>
        </p:nvSpPr>
        <p:spPr>
          <a:xfrm>
            <a:off x="899592" y="1203193"/>
            <a:ext cx="10006739" cy="461665"/>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114300" indent="-457200">
              <a:buFont typeface="+mj-lt"/>
              <a:buAutoNum type="arabicParenR" startAt="8"/>
            </a:pPr>
            <a:r>
              <a:rPr lang="en-IN" b="1" dirty="0">
                <a:latin typeface="Calibri" panose="020F0502020204030204" pitchFamily="34" charset="0"/>
                <a:cs typeface="Calibri" panose="020F0502020204030204" pitchFamily="34" charset="0"/>
              </a:rPr>
              <a:t>Value of multiple R-square			</a:t>
            </a:r>
            <a:r>
              <a:rPr lang="en-IN" sz="2400" b="1" dirty="0">
                <a:latin typeface="Calibri" panose="020F0502020204030204" pitchFamily="34" charset="0"/>
                <a:cs typeface="Calibri" panose="020F0502020204030204" pitchFamily="34" charset="0"/>
              </a:rPr>
              <a:t>	</a:t>
            </a:r>
          </a:p>
        </p:txBody>
      </p:sp>
      <p:sp>
        <p:nvSpPr>
          <p:cNvPr id="14" name="TextBox 13">
            <a:extLst>
              <a:ext uri="{FF2B5EF4-FFF2-40B4-BE49-F238E27FC236}">
                <a16:creationId xmlns:a16="http://schemas.microsoft.com/office/drawing/2014/main" id="{25254FDD-A117-47E3-A494-ACDB71EEDCF6}"/>
              </a:ext>
            </a:extLst>
          </p:cNvPr>
          <p:cNvSpPr txBox="1"/>
          <p:nvPr/>
        </p:nvSpPr>
        <p:spPr>
          <a:xfrm>
            <a:off x="755576" y="1640990"/>
            <a:ext cx="7573486" cy="4524315"/>
          </a:xfrm>
          <a:prstGeom prst="rect">
            <a:avLst/>
          </a:prstGeom>
          <a:noFill/>
        </p:spPr>
        <p:txBody>
          <a:bodyPr wrap="square">
            <a:spAutoFit/>
          </a:bodyPr>
          <a:lstStyle/>
          <a:p>
            <a:pPr marL="358775" indent="-358775" algn="just">
              <a:buFont typeface="Wingdings" panose="05000000000000000000" pitchFamily="2" charset="2"/>
              <a:buChar char="Ø"/>
            </a:pPr>
            <a:r>
              <a:rPr lang="en-US" i="1" dirty="0">
                <a:latin typeface="Calibri" panose="020F0502020204030204" pitchFamily="34" charset="0"/>
                <a:cs typeface="Calibri" panose="020F0502020204030204" pitchFamily="34" charset="0"/>
              </a:rPr>
              <a:t>R squared (or Multiple R</a:t>
            </a:r>
            <a:r>
              <a:rPr lang="en-US" i="1" baseline="15000" dirty="0">
                <a:latin typeface="Calibri" panose="020F0502020204030204" pitchFamily="34" charset="0"/>
                <a:cs typeface="Calibri" panose="020F0502020204030204" pitchFamily="34" charset="0"/>
              </a:rPr>
              <a:t>2</a:t>
            </a:r>
            <a:r>
              <a:rPr lang="en-US" i="1" dirty="0">
                <a:latin typeface="Calibri" panose="020F0502020204030204" pitchFamily="34" charset="0"/>
                <a:cs typeface="Calibri" panose="020F0502020204030204" pitchFamily="34" charset="0"/>
              </a:rPr>
              <a:t>  for multiple linear regression) is a goodness of fit measure for linear regression models. This statistic indicates the percentage of variance in the response or dependent variable that the model explain  (or independent variables explain collectively).</a:t>
            </a:r>
          </a:p>
          <a:p>
            <a:pPr marL="358775" indent="-358775" algn="just">
              <a:buFont typeface="Wingdings" panose="05000000000000000000" pitchFamily="2" charset="2"/>
              <a:buChar char="Ø"/>
            </a:pPr>
            <a:r>
              <a:rPr lang="en-US" i="1" dirty="0">
                <a:latin typeface="Calibri" panose="020F0502020204030204" pitchFamily="34" charset="0"/>
                <a:cs typeface="Calibri" panose="020F0502020204030204" pitchFamily="34" charset="0"/>
              </a:rPr>
              <a:t>R squared is also called the coefficient of determination. It reveals how many data points fall within the results of the regression line.</a:t>
            </a:r>
          </a:p>
          <a:p>
            <a:pPr marL="358775" indent="-358775" algn="just">
              <a:buFont typeface="Wingdings" panose="05000000000000000000" pitchFamily="2" charset="2"/>
              <a:buChar char="Ø"/>
            </a:pPr>
            <a:r>
              <a:rPr lang="en-US" i="1" dirty="0">
                <a:latin typeface="Calibri" panose="020F0502020204030204" pitchFamily="34" charset="0"/>
                <a:cs typeface="Calibri" panose="020F0502020204030204" pitchFamily="34" charset="0"/>
              </a:rPr>
              <a:t>R squared is the percentage of the response variable variation that a linear model explains.</a:t>
            </a:r>
          </a:p>
          <a:p>
            <a:pPr marL="358775" indent="-358775" algn="just">
              <a:buFont typeface="Wingdings" panose="05000000000000000000" pitchFamily="2" charset="2"/>
              <a:buChar char="Ø"/>
            </a:pPr>
            <a:r>
              <a:rPr lang="en-US" i="1" dirty="0">
                <a:latin typeface="Calibri" panose="020F0502020204030204" pitchFamily="34" charset="0"/>
                <a:cs typeface="Calibri" panose="020F0502020204030204" pitchFamily="34" charset="0"/>
              </a:rPr>
              <a:t>R</a:t>
            </a:r>
            <a:r>
              <a:rPr lang="en-US" i="1" baseline="15000" dirty="0">
                <a:latin typeface="Calibri" panose="020F0502020204030204" pitchFamily="34" charset="0"/>
                <a:cs typeface="Calibri" panose="020F0502020204030204" pitchFamily="34" charset="0"/>
              </a:rPr>
              <a:t>2</a:t>
            </a:r>
            <a:r>
              <a:rPr lang="en-US" i="1" dirty="0">
                <a:latin typeface="Calibri" panose="020F0502020204030204" pitchFamily="34" charset="0"/>
                <a:cs typeface="Calibri" panose="020F0502020204030204" pitchFamily="34" charset="0"/>
              </a:rPr>
              <a:t> = Variance explained by the model / Total variance </a:t>
            </a:r>
          </a:p>
          <a:p>
            <a:pPr marL="358775" indent="-358775" algn="just">
              <a:buFont typeface="Wingdings" panose="05000000000000000000" pitchFamily="2" charset="2"/>
              <a:buChar char="Ø"/>
            </a:pPr>
            <a:r>
              <a:rPr lang="en-US" i="1" dirty="0">
                <a:latin typeface="Calibri" panose="020F0502020204030204" pitchFamily="34" charset="0"/>
                <a:cs typeface="Calibri" panose="020F0502020204030204" pitchFamily="34" charset="0"/>
              </a:rPr>
              <a:t>It lies between 0 and 100 and 0% represents the model does not explain any of the variation in the dependent variable around its mean while 100% explains all of the variation in the dependent variable around its mean.</a:t>
            </a:r>
          </a:p>
          <a:p>
            <a:pPr marL="358775" indent="-358775" algn="just">
              <a:buFont typeface="Wingdings" panose="05000000000000000000" pitchFamily="2" charset="2"/>
              <a:buChar char="Ø"/>
            </a:pPr>
            <a:r>
              <a:rPr lang="en-US" i="1" dirty="0">
                <a:latin typeface="Calibri" panose="020F0502020204030204" pitchFamily="34" charset="0"/>
                <a:cs typeface="Calibri" panose="020F0502020204030204" pitchFamily="34" charset="0"/>
              </a:rPr>
              <a:t>R squared cannot determine whether the coefficient estimates are biased. So we use residual plots to check bias.</a:t>
            </a:r>
          </a:p>
          <a:p>
            <a:pPr marL="358775" indent="-358775" algn="just">
              <a:buFont typeface="Wingdings" panose="05000000000000000000" pitchFamily="2" charset="2"/>
              <a:buChar char="Ø"/>
            </a:pPr>
            <a:r>
              <a:rPr lang="en-US" i="1" dirty="0">
                <a:latin typeface="Calibri" panose="020F0502020204030204" pitchFamily="34" charset="0"/>
                <a:cs typeface="Calibri" panose="020F0502020204030204" pitchFamily="34" charset="0"/>
              </a:rPr>
              <a:t>A high R</a:t>
            </a:r>
            <a:r>
              <a:rPr lang="en-US" i="1" baseline="15000" dirty="0">
                <a:latin typeface="Calibri" panose="020F0502020204030204" pitchFamily="34" charset="0"/>
                <a:cs typeface="Calibri" panose="020F0502020204030204" pitchFamily="34" charset="0"/>
              </a:rPr>
              <a:t>2</a:t>
            </a:r>
            <a:r>
              <a:rPr lang="en-US" i="1" dirty="0">
                <a:latin typeface="Calibri" panose="020F0502020204030204" pitchFamily="34" charset="0"/>
                <a:cs typeface="Calibri" panose="020F0502020204030204" pitchFamily="34" charset="0"/>
              </a:rPr>
              <a:t> is necessary for precise predictions in addition to the requirement that the residuals are randomly scattered around 0.</a:t>
            </a:r>
          </a:p>
        </p:txBody>
      </p:sp>
    </p:spTree>
    <p:extLst>
      <p:ext uri="{BB962C8B-B14F-4D97-AF65-F5344CB8AC3E}">
        <p14:creationId xmlns:p14="http://schemas.microsoft.com/office/powerpoint/2010/main" val="23065897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oter Placeholder 5"/>
          <p:cNvSpPr>
            <a:spLocks noGrp="1"/>
          </p:cNvSpPr>
          <p:nvPr>
            <p:ph type="ftr" sz="quarter" idx="11"/>
          </p:nvPr>
        </p:nvSpPr>
        <p:spPr>
          <a:xfrm>
            <a:off x="755576" y="6041363"/>
            <a:ext cx="4622973" cy="365125"/>
          </a:xfrm>
        </p:spPr>
        <p:txBody>
          <a:bodyPr/>
          <a:lstStyle/>
          <a:p>
            <a:r>
              <a:rPr lang="en-US" dirty="0"/>
              <a:t>PVS</a:t>
            </a:r>
          </a:p>
        </p:txBody>
      </p:sp>
      <p:sp>
        <p:nvSpPr>
          <p:cNvPr id="7" name="Slide Number Placeholder 4"/>
          <p:cNvSpPr>
            <a:spLocks noGrp="1"/>
          </p:cNvSpPr>
          <p:nvPr>
            <p:ph type="sldNum" sz="quarter" idx="12"/>
          </p:nvPr>
        </p:nvSpPr>
        <p:spPr/>
        <p:txBody>
          <a:bodyPr/>
          <a:lstStyle/>
          <a:p>
            <a:fld id="{FED95334-4B8F-4DF9-AC0C-BC57730D6088}" type="slidenum">
              <a:rPr lang="en-US" smtClean="0"/>
              <a:pPr/>
              <a:t>35</a:t>
            </a:fld>
            <a:endParaRPr lang="en-US"/>
          </a:p>
        </p:txBody>
      </p:sp>
      <p:sp>
        <p:nvSpPr>
          <p:cNvPr id="13" name="Rectangle 12">
            <a:extLst>
              <a:ext uri="{FF2B5EF4-FFF2-40B4-BE49-F238E27FC236}">
                <a16:creationId xmlns:a16="http://schemas.microsoft.com/office/drawing/2014/main" id="{8CCCF60A-3C05-452F-A9DA-6B160ED067AA}"/>
              </a:ext>
            </a:extLst>
          </p:cNvPr>
          <p:cNvSpPr/>
          <p:nvPr/>
        </p:nvSpPr>
        <p:spPr>
          <a:xfrm>
            <a:off x="755576" y="692695"/>
            <a:ext cx="7848872" cy="576383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4A4A6F17-1357-4CC0-A708-F0BE7E6DC224}"/>
              </a:ext>
            </a:extLst>
          </p:cNvPr>
          <p:cNvSpPr/>
          <p:nvPr/>
        </p:nvSpPr>
        <p:spPr>
          <a:xfrm>
            <a:off x="899592" y="771303"/>
            <a:ext cx="5727850" cy="461665"/>
          </a:xfrm>
          <a:prstGeom prst="rect">
            <a:avLst/>
          </a:prstGeom>
        </p:spPr>
        <p:txBody>
          <a:bodyPr wrap="none">
            <a:spAutoFit/>
          </a:bodyPr>
          <a:lstStyle/>
          <a:p>
            <a:r>
              <a:rPr lang="en-IN" sz="2400" b="1" dirty="0"/>
              <a:t>Introduction to Regression - continued</a:t>
            </a:r>
          </a:p>
        </p:txBody>
      </p:sp>
      <p:sp>
        <p:nvSpPr>
          <p:cNvPr id="11" name="Rectangle 10">
            <a:extLst>
              <a:ext uri="{FF2B5EF4-FFF2-40B4-BE49-F238E27FC236}">
                <a16:creationId xmlns:a16="http://schemas.microsoft.com/office/drawing/2014/main" id="{69C1433D-3A10-4755-A029-F6A3DCDBE93B}"/>
              </a:ext>
            </a:extLst>
          </p:cNvPr>
          <p:cNvSpPr/>
          <p:nvPr/>
        </p:nvSpPr>
        <p:spPr>
          <a:xfrm>
            <a:off x="879713" y="1206193"/>
            <a:ext cx="10006739" cy="369332"/>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114300" indent="-457200">
              <a:buFont typeface="+mj-lt"/>
              <a:buAutoNum type="arabicParenR" startAt="9"/>
            </a:pPr>
            <a:r>
              <a:rPr lang="en-IN" b="1" dirty="0">
                <a:latin typeface="Calibri" panose="020F0502020204030204" pitchFamily="34" charset="0"/>
                <a:cs typeface="Calibri" panose="020F0502020204030204" pitchFamily="34" charset="0"/>
              </a:rPr>
              <a:t>Correlation coefficient &amp; R-square				</a:t>
            </a:r>
          </a:p>
        </p:txBody>
      </p:sp>
      <p:sp>
        <p:nvSpPr>
          <p:cNvPr id="12" name="Rectangle 11">
            <a:extLst>
              <a:ext uri="{FF2B5EF4-FFF2-40B4-BE49-F238E27FC236}">
                <a16:creationId xmlns:a16="http://schemas.microsoft.com/office/drawing/2014/main" id="{F7B2BFD2-5E0A-4218-91A1-7277A6EC9BAD}"/>
              </a:ext>
            </a:extLst>
          </p:cNvPr>
          <p:cNvSpPr/>
          <p:nvPr/>
        </p:nvSpPr>
        <p:spPr>
          <a:xfrm>
            <a:off x="778361" y="1772497"/>
            <a:ext cx="7610063" cy="2400657"/>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358775" indent="-358775">
              <a:spcBef>
                <a:spcPts val="600"/>
              </a:spcBef>
              <a:spcAft>
                <a:spcPts val="600"/>
              </a:spcAft>
              <a:buFont typeface="Wingdings" panose="05000000000000000000" pitchFamily="2" charset="2"/>
              <a:buChar char="Ø"/>
            </a:pPr>
            <a:r>
              <a:rPr lang="en-US" sz="2000" b="1" dirty="0">
                <a:latin typeface="Calibri" panose="020F0502020204030204" pitchFamily="34" charset="0"/>
                <a:cs typeface="Calibri" panose="020F0502020204030204" pitchFamily="34" charset="0"/>
              </a:rPr>
              <a:t>R-squared is the square of the coefficient of correlation.</a:t>
            </a:r>
          </a:p>
          <a:p>
            <a:pPr marL="358775" indent="-358775">
              <a:spcBef>
                <a:spcPts val="600"/>
              </a:spcBef>
              <a:spcAft>
                <a:spcPts val="600"/>
              </a:spcAft>
              <a:buFont typeface="Wingdings" panose="05000000000000000000" pitchFamily="2" charset="2"/>
              <a:buChar char="Ø"/>
            </a:pPr>
            <a:r>
              <a:rPr lang="en-US" sz="2000" b="1" dirty="0">
                <a:latin typeface="Calibri" panose="020F0502020204030204" pitchFamily="34" charset="0"/>
                <a:cs typeface="Calibri" panose="020F0502020204030204" pitchFamily="34" charset="0"/>
              </a:rPr>
              <a:t>For example, correlation coefficient between marks and hours studied is 0.96095. </a:t>
            </a:r>
          </a:p>
          <a:p>
            <a:pPr marL="358775" indent="-358775">
              <a:spcBef>
                <a:spcPts val="600"/>
              </a:spcBef>
              <a:spcAft>
                <a:spcPts val="600"/>
              </a:spcAft>
              <a:buFont typeface="Wingdings" panose="05000000000000000000" pitchFamily="2" charset="2"/>
              <a:buChar char="Ø"/>
            </a:pPr>
            <a:r>
              <a:rPr lang="en-US" sz="2000" b="1" dirty="0">
                <a:latin typeface="Calibri" panose="020F0502020204030204" pitchFamily="34" charset="0"/>
                <a:cs typeface="Calibri" panose="020F0502020204030204" pitchFamily="34" charset="0"/>
              </a:rPr>
              <a:t>From the regression statistics table, we observe that</a:t>
            </a:r>
          </a:p>
          <a:p>
            <a:pPr marL="358775" indent="-358775">
              <a:spcBef>
                <a:spcPts val="600"/>
              </a:spcBef>
              <a:spcAft>
                <a:spcPts val="600"/>
              </a:spcAft>
              <a:buFont typeface="Wingdings" panose="05000000000000000000" pitchFamily="2" charset="2"/>
              <a:buChar char="Ø"/>
            </a:pPr>
            <a:r>
              <a:rPr lang="en-US" sz="2000" b="1" dirty="0">
                <a:latin typeface="Calibri" panose="020F0502020204030204" pitchFamily="34" charset="0"/>
                <a:cs typeface="Calibri" panose="020F0502020204030204" pitchFamily="34" charset="0"/>
              </a:rPr>
              <a:t>R Square is 0.9234 which is same as the square of the correlation coefficient (0.96095) which is 0.9234.</a:t>
            </a:r>
          </a:p>
        </p:txBody>
      </p:sp>
    </p:spTree>
    <p:extLst>
      <p:ext uri="{BB962C8B-B14F-4D97-AF65-F5344CB8AC3E}">
        <p14:creationId xmlns:p14="http://schemas.microsoft.com/office/powerpoint/2010/main" val="200098084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oter Placeholder 5"/>
          <p:cNvSpPr>
            <a:spLocks noGrp="1"/>
          </p:cNvSpPr>
          <p:nvPr>
            <p:ph type="ftr" sz="quarter" idx="11"/>
          </p:nvPr>
        </p:nvSpPr>
        <p:spPr>
          <a:xfrm>
            <a:off x="755576" y="6041363"/>
            <a:ext cx="4622973" cy="365125"/>
          </a:xfrm>
        </p:spPr>
        <p:txBody>
          <a:bodyPr/>
          <a:lstStyle/>
          <a:p>
            <a:r>
              <a:rPr lang="en-US" dirty="0"/>
              <a:t>PVS</a:t>
            </a:r>
          </a:p>
        </p:txBody>
      </p:sp>
      <p:sp>
        <p:nvSpPr>
          <p:cNvPr id="7" name="Slide Number Placeholder 4"/>
          <p:cNvSpPr>
            <a:spLocks noGrp="1"/>
          </p:cNvSpPr>
          <p:nvPr>
            <p:ph type="sldNum" sz="quarter" idx="12"/>
          </p:nvPr>
        </p:nvSpPr>
        <p:spPr/>
        <p:txBody>
          <a:bodyPr/>
          <a:lstStyle/>
          <a:p>
            <a:fld id="{FED95334-4B8F-4DF9-AC0C-BC57730D6088}" type="slidenum">
              <a:rPr lang="en-US" smtClean="0"/>
              <a:pPr/>
              <a:t>36</a:t>
            </a:fld>
            <a:endParaRPr lang="en-US"/>
          </a:p>
        </p:txBody>
      </p:sp>
      <p:sp>
        <p:nvSpPr>
          <p:cNvPr id="13" name="Rectangle 12">
            <a:extLst>
              <a:ext uri="{FF2B5EF4-FFF2-40B4-BE49-F238E27FC236}">
                <a16:creationId xmlns:a16="http://schemas.microsoft.com/office/drawing/2014/main" id="{8CCCF60A-3C05-452F-A9DA-6B160ED067AA}"/>
              </a:ext>
            </a:extLst>
          </p:cNvPr>
          <p:cNvSpPr/>
          <p:nvPr/>
        </p:nvSpPr>
        <p:spPr>
          <a:xfrm>
            <a:off x="755576" y="692695"/>
            <a:ext cx="7848872" cy="576383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4A4A6F17-1357-4CC0-A708-F0BE7E6DC224}"/>
              </a:ext>
            </a:extLst>
          </p:cNvPr>
          <p:cNvSpPr/>
          <p:nvPr/>
        </p:nvSpPr>
        <p:spPr>
          <a:xfrm>
            <a:off x="899592" y="771303"/>
            <a:ext cx="5727850" cy="461665"/>
          </a:xfrm>
          <a:prstGeom prst="rect">
            <a:avLst/>
          </a:prstGeom>
        </p:spPr>
        <p:txBody>
          <a:bodyPr wrap="none">
            <a:spAutoFit/>
          </a:bodyPr>
          <a:lstStyle/>
          <a:p>
            <a:r>
              <a:rPr lang="en-IN" sz="2400" b="1" dirty="0"/>
              <a:t>Introduction to Regression - continued</a:t>
            </a:r>
          </a:p>
        </p:txBody>
      </p:sp>
      <p:sp>
        <p:nvSpPr>
          <p:cNvPr id="10" name="Rectangle 9">
            <a:extLst>
              <a:ext uri="{FF2B5EF4-FFF2-40B4-BE49-F238E27FC236}">
                <a16:creationId xmlns:a16="http://schemas.microsoft.com/office/drawing/2014/main" id="{69C1433D-3A10-4755-A029-F6A3DCDBE93B}"/>
              </a:ext>
            </a:extLst>
          </p:cNvPr>
          <p:cNvSpPr/>
          <p:nvPr/>
        </p:nvSpPr>
        <p:spPr>
          <a:xfrm>
            <a:off x="899592" y="1311576"/>
            <a:ext cx="10006739" cy="369332"/>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IN" b="1" dirty="0">
                <a:latin typeface="Calibri" panose="020F0502020204030204" pitchFamily="34" charset="0"/>
                <a:cs typeface="Calibri" panose="020F0502020204030204" pitchFamily="34" charset="0"/>
              </a:rPr>
              <a:t>10)  Sign of correlation coefficient and regression slope</a:t>
            </a:r>
            <a:endParaRPr lang="en-IN" sz="2400" b="1" dirty="0">
              <a:latin typeface="Calibri" panose="020F0502020204030204" pitchFamily="34" charset="0"/>
              <a:cs typeface="Calibri" panose="020F0502020204030204" pitchFamily="34" charset="0"/>
            </a:endParaRPr>
          </a:p>
        </p:txBody>
      </p:sp>
      <p:sp>
        <p:nvSpPr>
          <p:cNvPr id="14" name="TextBox 13">
            <a:extLst>
              <a:ext uri="{FF2B5EF4-FFF2-40B4-BE49-F238E27FC236}">
                <a16:creationId xmlns:a16="http://schemas.microsoft.com/office/drawing/2014/main" id="{28922987-0AA1-4148-BD43-23691A81AC88}"/>
              </a:ext>
            </a:extLst>
          </p:cNvPr>
          <p:cNvSpPr txBox="1"/>
          <p:nvPr/>
        </p:nvSpPr>
        <p:spPr>
          <a:xfrm>
            <a:off x="899592" y="1759516"/>
            <a:ext cx="7848872" cy="4185761"/>
          </a:xfrm>
          <a:prstGeom prst="rect">
            <a:avLst/>
          </a:prstGeom>
          <a:noFill/>
        </p:spPr>
        <p:txBody>
          <a:bodyPr wrap="square">
            <a:spAutoFit/>
          </a:bodyPr>
          <a:lstStyle/>
          <a:p>
            <a:pPr marL="358775" indent="-358775">
              <a:spcBef>
                <a:spcPts val="600"/>
              </a:spcBef>
              <a:spcAft>
                <a:spcPts val="600"/>
              </a:spcAft>
              <a:buFont typeface="Wingdings" panose="05000000000000000000" pitchFamily="2" charset="2"/>
              <a:buChar char="Ø"/>
            </a:pPr>
            <a:r>
              <a:rPr lang="en-US" sz="1800" b="1" dirty="0">
                <a:latin typeface="Calibri" panose="020F0502020204030204" pitchFamily="34" charset="0"/>
                <a:cs typeface="Calibri" panose="020F0502020204030204" pitchFamily="34" charset="0"/>
              </a:rPr>
              <a:t>When we examine our Least square regression lines and corresponding values of correlation coefficient, r, </a:t>
            </a:r>
          </a:p>
          <a:p>
            <a:pPr marL="358775" indent="-358775">
              <a:spcBef>
                <a:spcPts val="600"/>
              </a:spcBef>
              <a:spcAft>
                <a:spcPts val="600"/>
              </a:spcAft>
              <a:buFont typeface="Wingdings" panose="05000000000000000000" pitchFamily="2" charset="2"/>
              <a:buChar char="Ø"/>
            </a:pPr>
            <a:r>
              <a:rPr lang="en-US" sz="1800" b="1" dirty="0">
                <a:latin typeface="Calibri" panose="020F0502020204030204" pitchFamily="34" charset="0"/>
                <a:cs typeface="Calibri" panose="020F0502020204030204" pitchFamily="34" charset="0"/>
              </a:rPr>
              <a:t>we observe sign of the correlation coefficient and slope of the regression line is same. </a:t>
            </a:r>
          </a:p>
          <a:p>
            <a:pPr marL="358775" indent="-358775">
              <a:spcBef>
                <a:spcPts val="600"/>
              </a:spcBef>
              <a:spcAft>
                <a:spcPts val="600"/>
              </a:spcAft>
              <a:buFont typeface="Wingdings" panose="05000000000000000000" pitchFamily="2" charset="2"/>
              <a:buChar char="Ø"/>
            </a:pPr>
            <a:r>
              <a:rPr lang="en-US" sz="1800" b="1" dirty="0">
                <a:latin typeface="Calibri" panose="020F0502020204030204" pitchFamily="34" charset="0"/>
                <a:cs typeface="Calibri" panose="020F0502020204030204" pitchFamily="34" charset="0"/>
              </a:rPr>
              <a:t>For example, in the marks example, we observe the sign of the correlation coefficient is positive (0.96095) and the slope of the regression line (0.8768) is also positive. </a:t>
            </a:r>
          </a:p>
          <a:p>
            <a:pPr marL="358775" indent="-358775">
              <a:spcBef>
                <a:spcPts val="600"/>
              </a:spcBef>
              <a:spcAft>
                <a:spcPts val="600"/>
              </a:spcAft>
            </a:pPr>
            <a:r>
              <a:rPr lang="en-US" sz="1800" b="1" dirty="0">
                <a:latin typeface="Calibri" panose="020F0502020204030204" pitchFamily="34" charset="0"/>
                <a:cs typeface="Calibri" panose="020F0502020204030204" pitchFamily="34" charset="0"/>
              </a:rPr>
              <a:t>Formula for Slope </a:t>
            </a:r>
          </a:p>
          <a:p>
            <a:pPr marL="358775" indent="-358775">
              <a:spcBef>
                <a:spcPts val="600"/>
              </a:spcBef>
              <a:spcAft>
                <a:spcPts val="600"/>
              </a:spcAft>
              <a:buFont typeface="Wingdings" panose="05000000000000000000" pitchFamily="2" charset="2"/>
              <a:buChar char="Ø"/>
            </a:pPr>
            <a:r>
              <a:rPr lang="el-GR" sz="1800" b="1" dirty="0">
                <a:latin typeface="Calibri" panose="020F0502020204030204" pitchFamily="34" charset="0"/>
                <a:cs typeface="Calibri" panose="020F0502020204030204" pitchFamily="34" charset="0"/>
              </a:rPr>
              <a:t>α</a:t>
            </a:r>
            <a:r>
              <a:rPr lang="en-US" sz="1800" b="1" dirty="0">
                <a:latin typeface="Calibri" panose="020F0502020204030204" pitchFamily="34" charset="0"/>
                <a:cs typeface="Calibri" panose="020F0502020204030204" pitchFamily="34" charset="0"/>
              </a:rPr>
              <a:t> = r(Sy / </a:t>
            </a:r>
            <a:r>
              <a:rPr lang="en-US" sz="1800" b="1" dirty="0" err="1">
                <a:latin typeface="Calibri" panose="020F0502020204030204" pitchFamily="34" charset="0"/>
                <a:cs typeface="Calibri" panose="020F0502020204030204" pitchFamily="34" charset="0"/>
              </a:rPr>
              <a:t>Sx</a:t>
            </a:r>
            <a:r>
              <a:rPr lang="en-US" sz="1800" b="1" dirty="0">
                <a:latin typeface="Calibri" panose="020F0502020204030204" pitchFamily="34" charset="0"/>
                <a:cs typeface="Calibri" panose="020F0502020204030204" pitchFamily="34" charset="0"/>
              </a:rPr>
              <a:t>) where </a:t>
            </a:r>
            <a:r>
              <a:rPr lang="en-US" sz="1800" b="1" dirty="0" err="1">
                <a:latin typeface="Calibri" panose="020F0502020204030204" pitchFamily="34" charset="0"/>
                <a:cs typeface="Calibri" panose="020F0502020204030204" pitchFamily="34" charset="0"/>
              </a:rPr>
              <a:t>Sx</a:t>
            </a:r>
            <a:r>
              <a:rPr lang="en-US" sz="1800" b="1" dirty="0">
                <a:latin typeface="Calibri" panose="020F0502020204030204" pitchFamily="34" charset="0"/>
                <a:cs typeface="Calibri" panose="020F0502020204030204" pitchFamily="34" charset="0"/>
              </a:rPr>
              <a:t> if the standard deviation of x and Sy is the standard deviation of y and r is the correlation coefficient between x and y.</a:t>
            </a:r>
          </a:p>
          <a:p>
            <a:pPr marL="358775" indent="-358775">
              <a:spcBef>
                <a:spcPts val="600"/>
              </a:spcBef>
              <a:spcAft>
                <a:spcPts val="600"/>
              </a:spcAft>
              <a:buFont typeface="Wingdings" panose="05000000000000000000" pitchFamily="2" charset="2"/>
              <a:buChar char="Ø"/>
            </a:pPr>
            <a:r>
              <a:rPr lang="en-US" sz="1800" b="1" dirty="0">
                <a:latin typeface="Calibri" panose="020F0502020204030204" pitchFamily="34" charset="0"/>
                <a:cs typeface="Calibri" panose="020F0502020204030204" pitchFamily="34" charset="0"/>
              </a:rPr>
              <a:t>Since Sy and </a:t>
            </a:r>
            <a:r>
              <a:rPr lang="en-US" sz="1800" b="1" dirty="0" err="1">
                <a:latin typeface="Calibri" panose="020F0502020204030204" pitchFamily="34" charset="0"/>
                <a:cs typeface="Calibri" panose="020F0502020204030204" pitchFamily="34" charset="0"/>
              </a:rPr>
              <a:t>Sx</a:t>
            </a:r>
            <a:r>
              <a:rPr lang="en-US" sz="1800" b="1" dirty="0">
                <a:latin typeface="Calibri" panose="020F0502020204030204" pitchFamily="34" charset="0"/>
                <a:cs typeface="Calibri" panose="020F0502020204030204" pitchFamily="34" charset="0"/>
              </a:rPr>
              <a:t> are positive, both slope, a and r, the correlation coefficient have the same sign</a:t>
            </a:r>
            <a:r>
              <a:rPr lang="en-US" dirty="0">
                <a:latin typeface="Calibri" panose="020F0502020204030204" pitchFamily="34" charset="0"/>
                <a:cs typeface="Calibri" panose="020F0502020204030204" pitchFamily="34" charset="0"/>
              </a:rPr>
              <a:t>.</a:t>
            </a:r>
          </a:p>
        </p:txBody>
      </p:sp>
    </p:spTree>
    <p:extLst>
      <p:ext uri="{BB962C8B-B14F-4D97-AF65-F5344CB8AC3E}">
        <p14:creationId xmlns:p14="http://schemas.microsoft.com/office/powerpoint/2010/main" val="412472916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oter Placeholder 5"/>
          <p:cNvSpPr>
            <a:spLocks noGrp="1"/>
          </p:cNvSpPr>
          <p:nvPr>
            <p:ph type="ftr" sz="quarter" idx="11"/>
          </p:nvPr>
        </p:nvSpPr>
        <p:spPr>
          <a:xfrm>
            <a:off x="755576" y="6041363"/>
            <a:ext cx="4622973" cy="365125"/>
          </a:xfrm>
        </p:spPr>
        <p:txBody>
          <a:bodyPr/>
          <a:lstStyle/>
          <a:p>
            <a:r>
              <a:rPr lang="en-US" dirty="0"/>
              <a:t>PVS</a:t>
            </a:r>
          </a:p>
        </p:txBody>
      </p:sp>
      <p:sp>
        <p:nvSpPr>
          <p:cNvPr id="7" name="Slide Number Placeholder 4"/>
          <p:cNvSpPr>
            <a:spLocks noGrp="1"/>
          </p:cNvSpPr>
          <p:nvPr>
            <p:ph type="sldNum" sz="quarter" idx="12"/>
          </p:nvPr>
        </p:nvSpPr>
        <p:spPr/>
        <p:txBody>
          <a:bodyPr/>
          <a:lstStyle/>
          <a:p>
            <a:fld id="{FED95334-4B8F-4DF9-AC0C-BC57730D6088}" type="slidenum">
              <a:rPr lang="en-US" smtClean="0"/>
              <a:pPr/>
              <a:t>37</a:t>
            </a:fld>
            <a:endParaRPr lang="en-US"/>
          </a:p>
        </p:txBody>
      </p:sp>
      <p:sp>
        <p:nvSpPr>
          <p:cNvPr id="13" name="Rectangle 12">
            <a:extLst>
              <a:ext uri="{FF2B5EF4-FFF2-40B4-BE49-F238E27FC236}">
                <a16:creationId xmlns:a16="http://schemas.microsoft.com/office/drawing/2014/main" id="{8CCCF60A-3C05-452F-A9DA-6B160ED067AA}"/>
              </a:ext>
            </a:extLst>
          </p:cNvPr>
          <p:cNvSpPr/>
          <p:nvPr/>
        </p:nvSpPr>
        <p:spPr>
          <a:xfrm>
            <a:off x="755576" y="692695"/>
            <a:ext cx="7848872" cy="576383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4A4A6F17-1357-4CC0-A708-F0BE7E6DC224}"/>
              </a:ext>
            </a:extLst>
          </p:cNvPr>
          <p:cNvSpPr/>
          <p:nvPr/>
        </p:nvSpPr>
        <p:spPr>
          <a:xfrm>
            <a:off x="899592" y="771303"/>
            <a:ext cx="5727850" cy="461665"/>
          </a:xfrm>
          <a:prstGeom prst="rect">
            <a:avLst/>
          </a:prstGeom>
        </p:spPr>
        <p:txBody>
          <a:bodyPr wrap="none">
            <a:spAutoFit/>
          </a:bodyPr>
          <a:lstStyle/>
          <a:p>
            <a:r>
              <a:rPr lang="en-IN" sz="2400" b="1" dirty="0"/>
              <a:t>Introduction to Regression - continued</a:t>
            </a:r>
          </a:p>
        </p:txBody>
      </p:sp>
      <p:sp>
        <p:nvSpPr>
          <p:cNvPr id="11" name="Rectangle 10">
            <a:extLst>
              <a:ext uri="{FF2B5EF4-FFF2-40B4-BE49-F238E27FC236}">
                <a16:creationId xmlns:a16="http://schemas.microsoft.com/office/drawing/2014/main" id="{69C1433D-3A10-4755-A029-F6A3DCDBE93B}"/>
              </a:ext>
            </a:extLst>
          </p:cNvPr>
          <p:cNvSpPr/>
          <p:nvPr/>
        </p:nvSpPr>
        <p:spPr>
          <a:xfrm>
            <a:off x="899592" y="1205601"/>
            <a:ext cx="9943520" cy="461665"/>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IN" b="1" dirty="0">
                <a:latin typeface="Calibri" panose="020F0502020204030204" pitchFamily="34" charset="0"/>
                <a:cs typeface="Calibri" panose="020F0502020204030204" pitchFamily="34" charset="0"/>
              </a:rPr>
              <a:t>11) Fitted values, predicted value of response for a new X			</a:t>
            </a:r>
            <a:r>
              <a:rPr lang="en-IN" sz="2400" b="1" dirty="0">
                <a:latin typeface="Calibri" panose="020F0502020204030204" pitchFamily="34" charset="0"/>
                <a:cs typeface="Calibri" panose="020F0502020204030204" pitchFamily="34" charset="0"/>
              </a:rPr>
              <a:t>	</a:t>
            </a:r>
          </a:p>
        </p:txBody>
      </p:sp>
      <p:sp>
        <p:nvSpPr>
          <p:cNvPr id="12" name="TextBox 11">
            <a:extLst>
              <a:ext uri="{FF2B5EF4-FFF2-40B4-BE49-F238E27FC236}">
                <a16:creationId xmlns:a16="http://schemas.microsoft.com/office/drawing/2014/main" id="{FD4F86B2-5EED-431E-A727-770F6897C6D1}"/>
              </a:ext>
            </a:extLst>
          </p:cNvPr>
          <p:cNvSpPr txBox="1"/>
          <p:nvPr/>
        </p:nvSpPr>
        <p:spPr>
          <a:xfrm>
            <a:off x="890464" y="1759728"/>
            <a:ext cx="7497960" cy="2900794"/>
          </a:xfrm>
          <a:prstGeom prst="rect">
            <a:avLst/>
          </a:prstGeom>
          <a:noFill/>
        </p:spPr>
        <p:txBody>
          <a:bodyPr wrap="square">
            <a:spAutoFit/>
          </a:bodyPr>
          <a:lstStyle/>
          <a:p>
            <a:pPr algn="just"/>
            <a:r>
              <a:rPr lang="en-US" sz="2000" b="1" dirty="0">
                <a:latin typeface="Calibri" panose="020F0502020204030204" pitchFamily="34" charset="0"/>
                <a:cs typeface="Calibri" panose="020F0502020204030204" pitchFamily="34" charset="0"/>
              </a:rPr>
              <a:t>Regression equation is used to predict the unknown value of the response variable, y when the values of the predictor variables, X are known.</a:t>
            </a:r>
          </a:p>
          <a:p>
            <a:pPr algn="just"/>
            <a:endParaRPr lang="en-IN" sz="2000" b="1" dirty="0">
              <a:latin typeface="Calibri" panose="020F0502020204030204" pitchFamily="34" charset="0"/>
              <a:cs typeface="Calibri" panose="020F0502020204030204" pitchFamily="34" charset="0"/>
            </a:endParaRPr>
          </a:p>
          <a:p>
            <a:pPr marL="714375" indent="-714375" algn="just">
              <a:spcBef>
                <a:spcPts val="300"/>
              </a:spcBef>
              <a:spcAft>
                <a:spcPts val="300"/>
              </a:spcAft>
              <a:buFont typeface="Wingdings" panose="05000000000000000000" pitchFamily="2" charset="2"/>
              <a:buChar char="Ø"/>
            </a:pPr>
            <a:r>
              <a:rPr lang="en-IN" sz="1800" b="1" dirty="0">
                <a:latin typeface="Calibri" panose="020F0502020204030204" pitchFamily="34" charset="0"/>
                <a:cs typeface="Calibri" panose="020F0502020204030204" pitchFamily="34" charset="0"/>
              </a:rPr>
              <a:t>F</a:t>
            </a:r>
            <a:r>
              <a:rPr lang="en-US" sz="1800" b="1" dirty="0">
                <a:latin typeface="Calibri" panose="020F0502020204030204" pitchFamily="34" charset="0"/>
                <a:cs typeface="Calibri" panose="020F0502020204030204" pitchFamily="34" charset="0"/>
              </a:rPr>
              <a:t>or example, you want to predict the marks of a student, who has spent 15 hours for studying the subject.</a:t>
            </a:r>
          </a:p>
          <a:p>
            <a:pPr marL="714375" indent="-714375" algn="just">
              <a:spcBef>
                <a:spcPts val="300"/>
              </a:spcBef>
              <a:spcAft>
                <a:spcPts val="300"/>
              </a:spcAft>
              <a:buFont typeface="Wingdings" panose="05000000000000000000" pitchFamily="2" charset="2"/>
              <a:buChar char="Ø"/>
            </a:pPr>
            <a:r>
              <a:rPr lang="en-IN" sz="1800" b="1" dirty="0">
                <a:latin typeface="Calibri" panose="020F0502020204030204" pitchFamily="34" charset="0"/>
                <a:cs typeface="Calibri" panose="020F0502020204030204" pitchFamily="34" charset="0"/>
              </a:rPr>
              <a:t>W</a:t>
            </a:r>
            <a:r>
              <a:rPr lang="en-US" sz="1800" b="1" dirty="0">
                <a:latin typeface="Calibri" panose="020F0502020204030204" pitchFamily="34" charset="0"/>
                <a:cs typeface="Calibri" panose="020F0502020204030204" pitchFamily="34" charset="0"/>
              </a:rPr>
              <a:t>e know, the regression equation is Marks = 38.9988127 + 0.876757168 * Hours Studied.</a:t>
            </a:r>
          </a:p>
          <a:p>
            <a:pPr marL="714375" indent="-714375" algn="just">
              <a:spcBef>
                <a:spcPts val="300"/>
              </a:spcBef>
              <a:spcAft>
                <a:spcPts val="300"/>
              </a:spcAft>
              <a:buFont typeface="Wingdings" panose="05000000000000000000" pitchFamily="2" charset="2"/>
              <a:buChar char="Ø"/>
            </a:pPr>
            <a:r>
              <a:rPr lang="en-IN" sz="1800" b="1" dirty="0">
                <a:latin typeface="Calibri" panose="020F0502020204030204" pitchFamily="34" charset="0"/>
                <a:cs typeface="Calibri" panose="020F0502020204030204" pitchFamily="34" charset="0"/>
              </a:rPr>
              <a:t>M</a:t>
            </a:r>
            <a:r>
              <a:rPr lang="en-US" sz="1800" b="1" dirty="0">
                <a:latin typeface="Calibri" panose="020F0502020204030204" pitchFamily="34" charset="0"/>
                <a:cs typeface="Calibri" panose="020F0502020204030204" pitchFamily="34" charset="0"/>
              </a:rPr>
              <a:t>arks = 38.9988127 + 0.876757168 X 15 = 52.15017 or 52 Marks</a:t>
            </a:r>
          </a:p>
        </p:txBody>
      </p:sp>
    </p:spTree>
    <p:extLst>
      <p:ext uri="{BB962C8B-B14F-4D97-AF65-F5344CB8AC3E}">
        <p14:creationId xmlns:p14="http://schemas.microsoft.com/office/powerpoint/2010/main" val="260168347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oter Placeholder 5"/>
          <p:cNvSpPr>
            <a:spLocks noGrp="1"/>
          </p:cNvSpPr>
          <p:nvPr>
            <p:ph type="ftr" sz="quarter" idx="11"/>
          </p:nvPr>
        </p:nvSpPr>
        <p:spPr>
          <a:xfrm>
            <a:off x="755576" y="6041363"/>
            <a:ext cx="4622973" cy="365125"/>
          </a:xfrm>
        </p:spPr>
        <p:txBody>
          <a:bodyPr/>
          <a:lstStyle/>
          <a:p>
            <a:r>
              <a:rPr lang="en-US" dirty="0"/>
              <a:t>PVS</a:t>
            </a:r>
          </a:p>
        </p:txBody>
      </p:sp>
      <p:sp>
        <p:nvSpPr>
          <p:cNvPr id="7" name="Slide Number Placeholder 4"/>
          <p:cNvSpPr>
            <a:spLocks noGrp="1"/>
          </p:cNvSpPr>
          <p:nvPr>
            <p:ph type="sldNum" sz="quarter" idx="12"/>
          </p:nvPr>
        </p:nvSpPr>
        <p:spPr/>
        <p:txBody>
          <a:bodyPr/>
          <a:lstStyle/>
          <a:p>
            <a:fld id="{FED95334-4B8F-4DF9-AC0C-BC57730D6088}" type="slidenum">
              <a:rPr lang="en-US" smtClean="0"/>
              <a:pPr/>
              <a:t>38</a:t>
            </a:fld>
            <a:endParaRPr lang="en-US"/>
          </a:p>
        </p:txBody>
      </p:sp>
      <p:sp>
        <p:nvSpPr>
          <p:cNvPr id="13" name="Rectangle 12">
            <a:extLst>
              <a:ext uri="{FF2B5EF4-FFF2-40B4-BE49-F238E27FC236}">
                <a16:creationId xmlns:a16="http://schemas.microsoft.com/office/drawing/2014/main" id="{8CCCF60A-3C05-452F-A9DA-6B160ED067AA}"/>
              </a:ext>
            </a:extLst>
          </p:cNvPr>
          <p:cNvSpPr/>
          <p:nvPr/>
        </p:nvSpPr>
        <p:spPr>
          <a:xfrm>
            <a:off x="755576" y="692695"/>
            <a:ext cx="7848872" cy="576383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4A4A6F17-1357-4CC0-A708-F0BE7E6DC224}"/>
              </a:ext>
            </a:extLst>
          </p:cNvPr>
          <p:cNvSpPr/>
          <p:nvPr/>
        </p:nvSpPr>
        <p:spPr>
          <a:xfrm>
            <a:off x="899592" y="771303"/>
            <a:ext cx="5727850" cy="461665"/>
          </a:xfrm>
          <a:prstGeom prst="rect">
            <a:avLst/>
          </a:prstGeom>
        </p:spPr>
        <p:txBody>
          <a:bodyPr wrap="none">
            <a:spAutoFit/>
          </a:bodyPr>
          <a:lstStyle/>
          <a:p>
            <a:r>
              <a:rPr lang="en-IN" sz="2400" b="1" dirty="0"/>
              <a:t>Introduction to Regression - continued</a:t>
            </a:r>
          </a:p>
        </p:txBody>
      </p:sp>
      <p:sp>
        <p:nvSpPr>
          <p:cNvPr id="10" name="TextBox 9">
            <a:extLst>
              <a:ext uri="{FF2B5EF4-FFF2-40B4-BE49-F238E27FC236}">
                <a16:creationId xmlns:a16="http://schemas.microsoft.com/office/drawing/2014/main" id="{F62C868D-95B7-45CB-A555-AA2F7DBF0038}"/>
              </a:ext>
            </a:extLst>
          </p:cNvPr>
          <p:cNvSpPr txBox="1"/>
          <p:nvPr/>
        </p:nvSpPr>
        <p:spPr>
          <a:xfrm>
            <a:off x="1043608" y="1310784"/>
            <a:ext cx="7344816" cy="3816429"/>
          </a:xfrm>
          <a:prstGeom prst="rect">
            <a:avLst/>
          </a:prstGeom>
          <a:noFill/>
        </p:spPr>
        <p:txBody>
          <a:bodyPr wrap="square">
            <a:spAutoFit/>
          </a:bodyPr>
          <a:lstStyle/>
          <a:p>
            <a:pPr marL="457200" indent="-457200">
              <a:buAutoNum type="arabicParenR" startAt="12"/>
            </a:pPr>
            <a:r>
              <a:rPr lang="en-IN" sz="1800" b="1" dirty="0">
                <a:latin typeface="Calibri" panose="020F0502020204030204" pitchFamily="34" charset="0"/>
                <a:cs typeface="Calibri" panose="020F0502020204030204" pitchFamily="34" charset="0"/>
              </a:rPr>
              <a:t>Scope of regression</a:t>
            </a:r>
          </a:p>
          <a:p>
            <a:pPr marL="457200" indent="-457200">
              <a:buAutoNum type="arabicParenR" startAt="12"/>
            </a:pPr>
            <a:endParaRPr lang="en-IN" sz="1800" b="1" dirty="0">
              <a:latin typeface="Calibri" panose="020F0502020204030204" pitchFamily="34" charset="0"/>
              <a:cs typeface="Calibri" panose="020F0502020204030204" pitchFamily="34" charset="0"/>
            </a:endParaRPr>
          </a:p>
          <a:p>
            <a:pPr algn="just"/>
            <a:r>
              <a:rPr lang="en-IN" sz="1800" b="1" dirty="0">
                <a:latin typeface="Calibri" panose="020F0502020204030204" pitchFamily="34" charset="0"/>
                <a:cs typeface="Calibri" panose="020F0502020204030204" pitchFamily="34" charset="0"/>
              </a:rPr>
              <a:t>In Linear regression, we examine the following:</a:t>
            </a:r>
          </a:p>
          <a:p>
            <a:pPr algn="just">
              <a:spcBef>
                <a:spcPts val="600"/>
              </a:spcBef>
              <a:spcAft>
                <a:spcPts val="600"/>
              </a:spcAft>
            </a:pPr>
            <a:r>
              <a:rPr lang="en-IN" sz="1800" b="1" dirty="0">
                <a:latin typeface="Calibri" panose="020F0502020204030204" pitchFamily="34" charset="0"/>
                <a:cs typeface="Calibri" panose="020F0502020204030204" pitchFamily="34" charset="0"/>
              </a:rPr>
              <a:t>a) Does the set of independent or predictor variables predict a dependent or target or response variable?</a:t>
            </a:r>
          </a:p>
          <a:p>
            <a:pPr algn="just">
              <a:spcBef>
                <a:spcPts val="600"/>
              </a:spcBef>
              <a:spcAft>
                <a:spcPts val="600"/>
              </a:spcAft>
            </a:pPr>
            <a:r>
              <a:rPr lang="en-IN" sz="1800" b="1" dirty="0">
                <a:latin typeface="Calibri" panose="020F0502020204030204" pitchFamily="34" charset="0"/>
                <a:cs typeface="Calibri" panose="020F0502020204030204" pitchFamily="34" charset="0"/>
              </a:rPr>
              <a:t>b) Which variables in particular are significant predictors of the target variable and how they impact the target variable?</a:t>
            </a:r>
          </a:p>
          <a:p>
            <a:pPr algn="just"/>
            <a:endParaRPr lang="en-IN" sz="2400" b="1" dirty="0">
              <a:solidFill>
                <a:srgbClr val="FF0000"/>
              </a:solidFill>
              <a:latin typeface="Calibri" panose="020F0502020204030204" pitchFamily="34" charset="0"/>
              <a:cs typeface="Calibri" panose="020F0502020204030204" pitchFamily="34" charset="0"/>
            </a:endParaRPr>
          </a:p>
          <a:p>
            <a:pPr algn="just"/>
            <a:r>
              <a:rPr lang="en-IN" sz="2400" b="1" dirty="0">
                <a:solidFill>
                  <a:srgbClr val="FF0000"/>
                </a:solidFill>
                <a:latin typeface="Calibri" panose="020F0502020204030204" pitchFamily="34" charset="0"/>
                <a:cs typeface="Calibri" panose="020F0502020204030204" pitchFamily="34" charset="0"/>
              </a:rPr>
              <a:t>We assume that the historically observed data forms the basis for future predictions and the response and predictor variables are associated or related.</a:t>
            </a:r>
          </a:p>
        </p:txBody>
      </p:sp>
    </p:spTree>
    <p:extLst>
      <p:ext uri="{BB962C8B-B14F-4D97-AF65-F5344CB8AC3E}">
        <p14:creationId xmlns:p14="http://schemas.microsoft.com/office/powerpoint/2010/main" val="143784788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oter Placeholder 5"/>
          <p:cNvSpPr>
            <a:spLocks noGrp="1"/>
          </p:cNvSpPr>
          <p:nvPr>
            <p:ph type="ftr" sz="quarter" idx="11"/>
          </p:nvPr>
        </p:nvSpPr>
        <p:spPr>
          <a:xfrm>
            <a:off x="755576" y="6041363"/>
            <a:ext cx="4622973" cy="365125"/>
          </a:xfrm>
        </p:spPr>
        <p:txBody>
          <a:bodyPr/>
          <a:lstStyle/>
          <a:p>
            <a:r>
              <a:rPr lang="en-US" dirty="0"/>
              <a:t>PVS</a:t>
            </a:r>
          </a:p>
        </p:txBody>
      </p:sp>
      <p:sp>
        <p:nvSpPr>
          <p:cNvPr id="7" name="Slide Number Placeholder 4"/>
          <p:cNvSpPr>
            <a:spLocks noGrp="1"/>
          </p:cNvSpPr>
          <p:nvPr>
            <p:ph type="sldNum" sz="quarter" idx="12"/>
          </p:nvPr>
        </p:nvSpPr>
        <p:spPr/>
        <p:txBody>
          <a:bodyPr/>
          <a:lstStyle/>
          <a:p>
            <a:fld id="{FED95334-4B8F-4DF9-AC0C-BC57730D6088}" type="slidenum">
              <a:rPr lang="en-US" smtClean="0"/>
              <a:pPr/>
              <a:t>39</a:t>
            </a:fld>
            <a:endParaRPr lang="en-US"/>
          </a:p>
        </p:txBody>
      </p:sp>
      <p:sp>
        <p:nvSpPr>
          <p:cNvPr id="13" name="Rectangle 12">
            <a:extLst>
              <a:ext uri="{FF2B5EF4-FFF2-40B4-BE49-F238E27FC236}">
                <a16:creationId xmlns:a16="http://schemas.microsoft.com/office/drawing/2014/main" id="{8CCCF60A-3C05-452F-A9DA-6B160ED067AA}"/>
              </a:ext>
            </a:extLst>
          </p:cNvPr>
          <p:cNvSpPr/>
          <p:nvPr/>
        </p:nvSpPr>
        <p:spPr>
          <a:xfrm>
            <a:off x="755576" y="692695"/>
            <a:ext cx="7848872" cy="576383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4A4A6F17-1357-4CC0-A708-F0BE7E6DC224}"/>
              </a:ext>
            </a:extLst>
          </p:cNvPr>
          <p:cNvSpPr/>
          <p:nvPr/>
        </p:nvSpPr>
        <p:spPr>
          <a:xfrm>
            <a:off x="899592" y="771303"/>
            <a:ext cx="5727850" cy="461665"/>
          </a:xfrm>
          <a:prstGeom prst="rect">
            <a:avLst/>
          </a:prstGeom>
        </p:spPr>
        <p:txBody>
          <a:bodyPr wrap="none">
            <a:spAutoFit/>
          </a:bodyPr>
          <a:lstStyle/>
          <a:p>
            <a:r>
              <a:rPr lang="en-IN" sz="2400" b="1" dirty="0"/>
              <a:t>Introduction to Regression - continued</a:t>
            </a:r>
          </a:p>
        </p:txBody>
      </p:sp>
      <p:sp>
        <p:nvSpPr>
          <p:cNvPr id="11" name="TextBox 10">
            <a:extLst>
              <a:ext uri="{FF2B5EF4-FFF2-40B4-BE49-F238E27FC236}">
                <a16:creationId xmlns:a16="http://schemas.microsoft.com/office/drawing/2014/main" id="{0112D856-4046-4450-A375-68BF35360531}"/>
              </a:ext>
            </a:extLst>
          </p:cNvPr>
          <p:cNvSpPr txBox="1"/>
          <p:nvPr/>
        </p:nvSpPr>
        <p:spPr>
          <a:xfrm>
            <a:off x="915616" y="1375332"/>
            <a:ext cx="7256784" cy="3123932"/>
          </a:xfrm>
          <a:prstGeom prst="rect">
            <a:avLst/>
          </a:prstGeom>
          <a:noFill/>
        </p:spPr>
        <p:txBody>
          <a:bodyPr wrap="square">
            <a:spAutoFit/>
          </a:bodyPr>
          <a:lstStyle/>
          <a:p>
            <a:pPr marL="719138" indent="-719138" algn="just">
              <a:buFont typeface="+mj-lt"/>
              <a:buAutoNum type="arabicParenR" startAt="13"/>
            </a:pPr>
            <a:r>
              <a:rPr lang="en-IN" sz="1800" b="1" dirty="0">
                <a:latin typeface="Calibri" panose="020F0502020204030204" pitchFamily="34" charset="0"/>
                <a:cs typeface="Calibri" panose="020F0502020204030204" pitchFamily="34" charset="0"/>
              </a:rPr>
              <a:t>Assumptions of Linear Regression</a:t>
            </a:r>
          </a:p>
          <a:p>
            <a:pPr algn="just"/>
            <a:endParaRPr lang="en-IN" sz="1800" b="1" dirty="0">
              <a:latin typeface="Calibri" panose="020F0502020204030204" pitchFamily="34" charset="0"/>
              <a:cs typeface="Calibri" panose="020F0502020204030204" pitchFamily="34" charset="0"/>
            </a:endParaRPr>
          </a:p>
          <a:p>
            <a:pPr marL="358775" indent="-358775" algn="just">
              <a:spcBef>
                <a:spcPts val="600"/>
              </a:spcBef>
              <a:spcAft>
                <a:spcPts val="600"/>
              </a:spcAft>
              <a:buFont typeface="+mj-lt"/>
              <a:buAutoNum type="alphaLcParenR"/>
            </a:pPr>
            <a:r>
              <a:rPr lang="en-IN" sz="1800" b="1" dirty="0">
                <a:latin typeface="Calibri" panose="020F0502020204030204" pitchFamily="34" charset="0"/>
                <a:cs typeface="Calibri" panose="020F0502020204030204" pitchFamily="34" charset="0"/>
              </a:rPr>
              <a:t>Absence of multi-collinearity</a:t>
            </a:r>
          </a:p>
          <a:p>
            <a:pPr marL="358775" indent="-358775" algn="just">
              <a:spcBef>
                <a:spcPts val="600"/>
              </a:spcBef>
              <a:spcAft>
                <a:spcPts val="600"/>
              </a:spcAft>
              <a:buFont typeface="+mj-lt"/>
              <a:buAutoNum type="alphaLcParenR"/>
            </a:pPr>
            <a:r>
              <a:rPr lang="en-IN" sz="1800" b="1" dirty="0">
                <a:latin typeface="Calibri" panose="020F0502020204030204" pitchFamily="34" charset="0"/>
                <a:cs typeface="Calibri" panose="020F0502020204030204" pitchFamily="34" charset="0"/>
              </a:rPr>
              <a:t>Errors between the observed and predicted values should be normally distributed. For regressions, the test of normality applies to model's residuals and not the variables themselves.</a:t>
            </a:r>
          </a:p>
          <a:p>
            <a:pPr marL="358775" indent="-358775" algn="just">
              <a:spcBef>
                <a:spcPts val="600"/>
              </a:spcBef>
              <a:spcAft>
                <a:spcPts val="600"/>
              </a:spcAft>
              <a:buFont typeface="+mj-lt"/>
              <a:buAutoNum type="alphaLcParenR"/>
            </a:pPr>
            <a:r>
              <a:rPr lang="en-IN" sz="1800" b="1" dirty="0">
                <a:latin typeface="Calibri" panose="020F0502020204030204" pitchFamily="34" charset="0"/>
                <a:cs typeface="Calibri" panose="020F0502020204030204" pitchFamily="34" charset="0"/>
              </a:rPr>
              <a:t>Homoscedasticity: We check heteroscedasticity using </a:t>
            </a:r>
            <a:r>
              <a:rPr lang="en-IN" sz="1800" b="1" dirty="0" err="1">
                <a:latin typeface="Calibri" panose="020F0502020204030204" pitchFamily="34" charset="0"/>
                <a:cs typeface="Calibri" panose="020F0502020204030204" pitchFamily="34" charset="0"/>
              </a:rPr>
              <a:t>Goldfeld</a:t>
            </a:r>
            <a:r>
              <a:rPr lang="en-IN" sz="1800" b="1" dirty="0">
                <a:latin typeface="Calibri" panose="020F0502020204030204" pitchFamily="34" charset="0"/>
                <a:cs typeface="Calibri" panose="020F0502020204030204" pitchFamily="34" charset="0"/>
              </a:rPr>
              <a:t> </a:t>
            </a:r>
            <a:r>
              <a:rPr lang="en-IN" sz="1800" b="1" dirty="0" err="1">
                <a:latin typeface="Calibri" panose="020F0502020204030204" pitchFamily="34" charset="0"/>
                <a:cs typeface="Calibri" panose="020F0502020204030204" pitchFamily="34" charset="0"/>
              </a:rPr>
              <a:t>Quandt</a:t>
            </a:r>
            <a:r>
              <a:rPr lang="en-IN" sz="1800" b="1" dirty="0">
                <a:latin typeface="Calibri" panose="020F0502020204030204" pitchFamily="34" charset="0"/>
                <a:cs typeface="Calibri" panose="020F0502020204030204" pitchFamily="34" charset="0"/>
              </a:rPr>
              <a:t>.</a:t>
            </a:r>
          </a:p>
          <a:p>
            <a:pPr marL="358775" indent="-358775" algn="just">
              <a:spcBef>
                <a:spcPts val="600"/>
              </a:spcBef>
              <a:spcAft>
                <a:spcPts val="600"/>
              </a:spcAft>
              <a:buFont typeface="+mj-lt"/>
              <a:buAutoNum type="alphaLcParenR"/>
            </a:pPr>
            <a:r>
              <a:rPr lang="en-IN" sz="1800" b="1" dirty="0">
                <a:latin typeface="Calibri" panose="020F0502020204030204" pitchFamily="34" charset="0"/>
                <a:cs typeface="Calibri" panose="020F0502020204030204" pitchFamily="34" charset="0"/>
              </a:rPr>
              <a:t>Linear and additive relationship exists between the response and predictor variables.</a:t>
            </a:r>
          </a:p>
        </p:txBody>
      </p:sp>
    </p:spTree>
    <p:extLst>
      <p:ext uri="{BB962C8B-B14F-4D97-AF65-F5344CB8AC3E}">
        <p14:creationId xmlns:p14="http://schemas.microsoft.com/office/powerpoint/2010/main" val="5784250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683568" y="752334"/>
            <a:ext cx="7632848" cy="461665"/>
          </a:xfrm>
          <a:prstGeom prst="rect">
            <a:avLst/>
          </a:prstGeom>
        </p:spPr>
        <p:txBody>
          <a:bodyPr wrap="square">
            <a:spAutoFit/>
          </a:bodyPr>
          <a:lstStyle/>
          <a:p>
            <a:pPr algn="just">
              <a:spcBef>
                <a:spcPts val="1200"/>
              </a:spcBef>
              <a:spcAft>
                <a:spcPts val="1200"/>
              </a:spcAft>
            </a:pPr>
            <a:r>
              <a:rPr lang="en-US" sz="2400" b="1" dirty="0">
                <a:solidFill>
                  <a:srgbClr val="00B050"/>
                </a:solidFill>
              </a:rPr>
              <a:t>What is Data analytics (DA) ? - continued</a:t>
            </a:r>
          </a:p>
        </p:txBody>
      </p:sp>
      <p:sp>
        <p:nvSpPr>
          <p:cNvPr id="4" name="Rectangle 3"/>
          <p:cNvSpPr/>
          <p:nvPr/>
        </p:nvSpPr>
        <p:spPr>
          <a:xfrm>
            <a:off x="583115" y="1297647"/>
            <a:ext cx="7977771" cy="4262705"/>
          </a:xfrm>
          <a:prstGeom prst="rect">
            <a:avLst/>
          </a:prstGeom>
        </p:spPr>
        <p:txBody>
          <a:bodyPr wrap="square">
            <a:spAutoFit/>
          </a:bodyPr>
          <a:lstStyle/>
          <a:p>
            <a:pPr algn="just">
              <a:spcBef>
                <a:spcPts val="1200"/>
              </a:spcBef>
              <a:spcAft>
                <a:spcPts val="1200"/>
              </a:spcAft>
            </a:pPr>
            <a:r>
              <a:rPr lang="en-US" sz="2400" b="1" dirty="0">
                <a:solidFill>
                  <a:srgbClr val="00B050"/>
                </a:solidFill>
              </a:rPr>
              <a:t>DA helps to answer some key questions:</a:t>
            </a:r>
          </a:p>
          <a:p>
            <a:pPr marL="285750" indent="-285750">
              <a:spcBef>
                <a:spcPts val="600"/>
              </a:spcBef>
              <a:spcAft>
                <a:spcPts val="600"/>
              </a:spcAft>
              <a:buFont typeface="Wingdings" pitchFamily="2" charset="2"/>
              <a:buChar char="ü"/>
            </a:pPr>
            <a:r>
              <a:rPr lang="en-US" sz="2400" b="1" dirty="0"/>
              <a:t>Who are our best customers?</a:t>
            </a:r>
          </a:p>
          <a:p>
            <a:pPr marL="285750" indent="-285750">
              <a:spcBef>
                <a:spcPts val="600"/>
              </a:spcBef>
              <a:spcAft>
                <a:spcPts val="600"/>
              </a:spcAft>
              <a:buFont typeface="Wingdings" pitchFamily="2" charset="2"/>
              <a:buChar char="ü"/>
            </a:pPr>
            <a:r>
              <a:rPr lang="en-US" sz="2400" b="1" dirty="0">
                <a:solidFill>
                  <a:srgbClr val="FF0000"/>
                </a:solidFill>
              </a:rPr>
              <a:t>When is there a Dengue fever epidemic in Chennai?</a:t>
            </a:r>
          </a:p>
          <a:p>
            <a:pPr marL="285750" indent="-285750">
              <a:spcBef>
                <a:spcPts val="600"/>
              </a:spcBef>
              <a:spcAft>
                <a:spcPts val="600"/>
              </a:spcAft>
              <a:buFont typeface="Wingdings" pitchFamily="2" charset="2"/>
              <a:buChar char="ü"/>
            </a:pPr>
            <a:r>
              <a:rPr lang="en-US" sz="2400" b="1" dirty="0"/>
              <a:t>When a customer is likely to jump ship &amp; go to a competitor?</a:t>
            </a:r>
          </a:p>
          <a:p>
            <a:pPr marL="285750" indent="-285750">
              <a:spcBef>
                <a:spcPts val="600"/>
              </a:spcBef>
              <a:spcAft>
                <a:spcPts val="600"/>
              </a:spcAft>
              <a:buFont typeface="Wingdings" pitchFamily="2" charset="2"/>
              <a:buChar char="ü"/>
            </a:pPr>
            <a:r>
              <a:rPr lang="en-US" sz="2400" b="1" dirty="0"/>
              <a:t>What is the best criteria that predicts success when hiring a new Ph.D. student to become a faculty member?</a:t>
            </a:r>
          </a:p>
          <a:p>
            <a:pPr marL="285750" indent="-285750">
              <a:spcBef>
                <a:spcPts val="600"/>
              </a:spcBef>
              <a:spcAft>
                <a:spcPts val="600"/>
              </a:spcAft>
              <a:buFont typeface="Wingdings" pitchFamily="2" charset="2"/>
              <a:buChar char="ü"/>
            </a:pPr>
            <a:r>
              <a:rPr lang="en-US" sz="2400" b="1" dirty="0"/>
              <a:t>What is the number one reason for the success of Cricket batsman?</a:t>
            </a:r>
          </a:p>
        </p:txBody>
      </p:sp>
      <p:sp>
        <p:nvSpPr>
          <p:cNvPr id="5" name="Rectangle 4">
            <a:extLst>
              <a:ext uri="{FF2B5EF4-FFF2-40B4-BE49-F238E27FC236}">
                <a16:creationId xmlns:a16="http://schemas.microsoft.com/office/drawing/2014/main" id="{A6453A25-D657-48AF-A155-60764B86D00B}"/>
              </a:ext>
            </a:extLst>
          </p:cNvPr>
          <p:cNvSpPr/>
          <p:nvPr/>
        </p:nvSpPr>
        <p:spPr>
          <a:xfrm>
            <a:off x="539552" y="668686"/>
            <a:ext cx="8208912" cy="578465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Tree>
    <p:extLst>
      <p:ext uri="{BB962C8B-B14F-4D97-AF65-F5344CB8AC3E}">
        <p14:creationId xmlns:p14="http://schemas.microsoft.com/office/powerpoint/2010/main" val="157960096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oter Placeholder 5"/>
          <p:cNvSpPr>
            <a:spLocks noGrp="1"/>
          </p:cNvSpPr>
          <p:nvPr>
            <p:ph type="ftr" sz="quarter" idx="11"/>
          </p:nvPr>
        </p:nvSpPr>
        <p:spPr>
          <a:xfrm>
            <a:off x="755576" y="6041363"/>
            <a:ext cx="4622973" cy="365125"/>
          </a:xfrm>
        </p:spPr>
        <p:txBody>
          <a:bodyPr/>
          <a:lstStyle/>
          <a:p>
            <a:r>
              <a:rPr lang="en-US" dirty="0"/>
              <a:t>PVS</a:t>
            </a:r>
          </a:p>
        </p:txBody>
      </p:sp>
      <p:sp>
        <p:nvSpPr>
          <p:cNvPr id="7" name="Slide Number Placeholder 4"/>
          <p:cNvSpPr>
            <a:spLocks noGrp="1"/>
          </p:cNvSpPr>
          <p:nvPr>
            <p:ph type="sldNum" sz="quarter" idx="12"/>
          </p:nvPr>
        </p:nvSpPr>
        <p:spPr/>
        <p:txBody>
          <a:bodyPr/>
          <a:lstStyle/>
          <a:p>
            <a:fld id="{FED95334-4B8F-4DF9-AC0C-BC57730D6088}" type="slidenum">
              <a:rPr lang="en-US" smtClean="0"/>
              <a:pPr/>
              <a:t>40</a:t>
            </a:fld>
            <a:endParaRPr lang="en-US"/>
          </a:p>
        </p:txBody>
      </p:sp>
      <p:sp>
        <p:nvSpPr>
          <p:cNvPr id="13" name="Rectangle 12">
            <a:extLst>
              <a:ext uri="{FF2B5EF4-FFF2-40B4-BE49-F238E27FC236}">
                <a16:creationId xmlns:a16="http://schemas.microsoft.com/office/drawing/2014/main" id="{8CCCF60A-3C05-452F-A9DA-6B160ED067AA}"/>
              </a:ext>
            </a:extLst>
          </p:cNvPr>
          <p:cNvSpPr/>
          <p:nvPr/>
        </p:nvSpPr>
        <p:spPr>
          <a:xfrm>
            <a:off x="755576" y="692695"/>
            <a:ext cx="7848872" cy="576383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4A4A6F17-1357-4CC0-A708-F0BE7E6DC224}"/>
              </a:ext>
            </a:extLst>
          </p:cNvPr>
          <p:cNvSpPr/>
          <p:nvPr/>
        </p:nvSpPr>
        <p:spPr>
          <a:xfrm>
            <a:off x="899592" y="771303"/>
            <a:ext cx="5727850" cy="461665"/>
          </a:xfrm>
          <a:prstGeom prst="rect">
            <a:avLst/>
          </a:prstGeom>
        </p:spPr>
        <p:txBody>
          <a:bodyPr wrap="none">
            <a:spAutoFit/>
          </a:bodyPr>
          <a:lstStyle/>
          <a:p>
            <a:r>
              <a:rPr lang="en-IN" sz="2400" b="1" dirty="0"/>
              <a:t>Introduction to Regression - continued</a:t>
            </a:r>
          </a:p>
        </p:txBody>
      </p:sp>
      <p:sp>
        <p:nvSpPr>
          <p:cNvPr id="10" name="TextBox 9">
            <a:extLst>
              <a:ext uri="{FF2B5EF4-FFF2-40B4-BE49-F238E27FC236}">
                <a16:creationId xmlns:a16="http://schemas.microsoft.com/office/drawing/2014/main" id="{9B6E4960-9AED-41DD-8B50-CA246F08F2D7}"/>
              </a:ext>
            </a:extLst>
          </p:cNvPr>
          <p:cNvSpPr txBox="1"/>
          <p:nvPr/>
        </p:nvSpPr>
        <p:spPr>
          <a:xfrm>
            <a:off x="1043608" y="1243260"/>
            <a:ext cx="7344816" cy="5124480"/>
          </a:xfrm>
          <a:prstGeom prst="rect">
            <a:avLst/>
          </a:prstGeom>
          <a:noFill/>
        </p:spPr>
        <p:txBody>
          <a:bodyPr wrap="square">
            <a:spAutoFit/>
          </a:bodyPr>
          <a:lstStyle/>
          <a:p>
            <a:r>
              <a:rPr lang="en-IN" sz="2400" b="1" dirty="0">
                <a:latin typeface="Calibri" panose="020F0502020204030204" pitchFamily="34" charset="0"/>
                <a:cs typeface="Calibri" panose="020F0502020204030204" pitchFamily="34" charset="0"/>
              </a:rPr>
              <a:t>Summary</a:t>
            </a:r>
          </a:p>
          <a:p>
            <a:endParaRPr lang="en-IN" sz="900" b="1" dirty="0">
              <a:latin typeface="Calibri" panose="020F0502020204030204" pitchFamily="34" charset="0"/>
              <a:cs typeface="Calibri" panose="020F0502020204030204" pitchFamily="34" charset="0"/>
            </a:endParaRPr>
          </a:p>
          <a:p>
            <a:pPr marL="457200" indent="-457200" algn="just">
              <a:buAutoNum type="arabicPeriod"/>
            </a:pPr>
            <a:r>
              <a:rPr lang="en-IN" b="1" dirty="0">
                <a:latin typeface="Calibri" panose="020F0502020204030204" pitchFamily="34" charset="0"/>
                <a:cs typeface="Calibri" panose="020F0502020204030204" pitchFamily="34" charset="0"/>
              </a:rPr>
              <a:t>Primary goal of Regression is to establish the existence of an association relationship between a dependent variable and independent variables.</a:t>
            </a:r>
          </a:p>
          <a:p>
            <a:pPr marL="457200" indent="-457200" algn="just">
              <a:buAutoNum type="arabicPeriod"/>
            </a:pPr>
            <a:r>
              <a:rPr lang="en-IN" b="1" dirty="0">
                <a:latin typeface="Calibri" panose="020F0502020204030204" pitchFamily="34" charset="0"/>
                <a:cs typeface="Calibri" panose="020F0502020204030204" pitchFamily="34" charset="0"/>
              </a:rPr>
              <a:t>In Simple Linear Regression, the number of independent variable is one.</a:t>
            </a:r>
          </a:p>
          <a:p>
            <a:pPr marL="457200" indent="-457200" algn="just">
              <a:buAutoNum type="arabicPeriod"/>
            </a:pPr>
            <a:r>
              <a:rPr lang="en-IN" b="1" dirty="0">
                <a:latin typeface="Calibri" panose="020F0502020204030204" pitchFamily="34" charset="0"/>
                <a:cs typeface="Calibri" panose="020F0502020204030204" pitchFamily="34" charset="0"/>
              </a:rPr>
              <a:t>Correlation can suggest there is a relationship between two variables and cannot prove that one variable causes a change in other variables.</a:t>
            </a:r>
          </a:p>
          <a:p>
            <a:pPr marL="457200" indent="-457200" algn="just">
              <a:buAutoNum type="arabicPeriod"/>
            </a:pPr>
            <a:r>
              <a:rPr lang="en-IN" b="1" dirty="0">
                <a:latin typeface="Calibri" panose="020F0502020204030204" pitchFamily="34" charset="0"/>
                <a:cs typeface="Calibri" panose="020F0502020204030204" pitchFamily="34" charset="0"/>
              </a:rPr>
              <a:t>We have seen how to interpret the intercept and slope of a regression line.</a:t>
            </a:r>
          </a:p>
          <a:p>
            <a:pPr marL="457200" indent="-457200" algn="just">
              <a:buAutoNum type="arabicPeriod"/>
            </a:pPr>
            <a:r>
              <a:rPr lang="en-IN" b="1" dirty="0">
                <a:latin typeface="Calibri" panose="020F0502020204030204" pitchFamily="34" charset="0"/>
                <a:cs typeface="Calibri" panose="020F0502020204030204" pitchFamily="34" charset="0"/>
              </a:rPr>
              <a:t>R</a:t>
            </a:r>
            <a:r>
              <a:rPr lang="en-IN" sz="2000" b="1" baseline="30000" dirty="0">
                <a:latin typeface="Calibri" panose="020F0502020204030204" pitchFamily="34" charset="0"/>
                <a:cs typeface="Calibri" panose="020F0502020204030204" pitchFamily="34" charset="0"/>
              </a:rPr>
              <a:t>2</a:t>
            </a:r>
            <a:r>
              <a:rPr lang="en-IN" b="1" dirty="0">
                <a:latin typeface="Calibri" panose="020F0502020204030204" pitchFamily="34" charset="0"/>
                <a:cs typeface="Calibri" panose="020F0502020204030204" pitchFamily="34" charset="0"/>
              </a:rPr>
              <a:t> is a percentage of the variation in the dependent variable explained by the model.</a:t>
            </a:r>
          </a:p>
          <a:p>
            <a:pPr marL="457200" indent="-457200" algn="just">
              <a:buAutoNum type="arabicPeriod"/>
            </a:pPr>
            <a:r>
              <a:rPr lang="en-IN" b="1" dirty="0">
                <a:latin typeface="Calibri" panose="020F0502020204030204" pitchFamily="34" charset="0"/>
                <a:cs typeface="Calibri" panose="020F0502020204030204" pitchFamily="34" charset="0"/>
              </a:rPr>
              <a:t>R</a:t>
            </a:r>
            <a:r>
              <a:rPr lang="en-IN" sz="2000" b="1" baseline="30000" dirty="0">
                <a:latin typeface="Calibri" panose="020F0502020204030204" pitchFamily="34" charset="0"/>
                <a:cs typeface="Calibri" panose="020F0502020204030204" pitchFamily="34" charset="0"/>
              </a:rPr>
              <a:t>2</a:t>
            </a:r>
            <a:r>
              <a:rPr lang="en-IN" b="1" dirty="0">
                <a:latin typeface="Calibri" panose="020F0502020204030204" pitchFamily="34" charset="0"/>
                <a:cs typeface="Calibri" panose="020F0502020204030204" pitchFamily="34" charset="0"/>
              </a:rPr>
              <a:t> is the square of correlation coefficient.</a:t>
            </a:r>
          </a:p>
          <a:p>
            <a:pPr marL="457200" indent="-457200" algn="just">
              <a:buAutoNum type="arabicPeriod"/>
            </a:pPr>
            <a:r>
              <a:rPr lang="en-IN" b="1" dirty="0">
                <a:latin typeface="Calibri" panose="020F0502020204030204" pitchFamily="34" charset="0"/>
                <a:cs typeface="Calibri" panose="020F0502020204030204" pitchFamily="34" charset="0"/>
              </a:rPr>
              <a:t>Sign of the correlation coefficient and slope of the regression line is same.</a:t>
            </a:r>
          </a:p>
          <a:p>
            <a:pPr marL="457200" indent="-457200" algn="just">
              <a:buAutoNum type="arabicPeriod"/>
            </a:pPr>
            <a:endParaRPr lang="en-IN" sz="900" b="1" dirty="0">
              <a:latin typeface="Calibri" panose="020F0502020204030204" pitchFamily="34" charset="0"/>
              <a:cs typeface="Calibri" panose="020F0502020204030204" pitchFamily="34" charset="0"/>
            </a:endParaRPr>
          </a:p>
          <a:p>
            <a:r>
              <a:rPr lang="en-IN" sz="1400" b="1" i="1" dirty="0">
                <a:solidFill>
                  <a:srgbClr val="FF0000"/>
                </a:solidFill>
                <a:latin typeface="Calibri" panose="020F0502020204030204" pitchFamily="34" charset="0"/>
                <a:cs typeface="Calibri" panose="020F0502020204030204" pitchFamily="34" charset="0"/>
              </a:rPr>
              <a:t>Reference:  </a:t>
            </a:r>
            <a:r>
              <a:rPr lang="en-IN" sz="1400" i="1" dirty="0">
                <a:solidFill>
                  <a:srgbClr val="FF0000"/>
                </a:solidFill>
                <a:latin typeface="Calibri" panose="020F0502020204030204" pitchFamily="34" charset="0"/>
                <a:cs typeface="Calibri" panose="020F0502020204030204" pitchFamily="34" charset="0"/>
              </a:rPr>
              <a:t>Business Statistics – a first course – </a:t>
            </a:r>
            <a:r>
              <a:rPr lang="en-IN" sz="1400" i="1" dirty="0" err="1">
                <a:solidFill>
                  <a:srgbClr val="FF0000"/>
                </a:solidFill>
                <a:latin typeface="Calibri" panose="020F0502020204030204" pitchFamily="34" charset="0"/>
                <a:cs typeface="Calibri" panose="020F0502020204030204" pitchFamily="34" charset="0"/>
              </a:rPr>
              <a:t>Davind</a:t>
            </a:r>
            <a:r>
              <a:rPr lang="en-IN" sz="1400" i="1" dirty="0">
                <a:solidFill>
                  <a:srgbClr val="FF0000"/>
                </a:solidFill>
                <a:latin typeface="Calibri" panose="020F0502020204030204" pitchFamily="34" charset="0"/>
                <a:cs typeface="Calibri" panose="020F0502020204030204" pitchFamily="34" charset="0"/>
              </a:rPr>
              <a:t> M. Levine, Kathryn A. </a:t>
            </a:r>
            <a:r>
              <a:rPr lang="en-IN" sz="1400" i="1" dirty="0" err="1">
                <a:solidFill>
                  <a:srgbClr val="FF0000"/>
                </a:solidFill>
                <a:latin typeface="Calibri" panose="020F0502020204030204" pitchFamily="34" charset="0"/>
                <a:cs typeface="Calibri" panose="020F0502020204030204" pitchFamily="34" charset="0"/>
              </a:rPr>
              <a:t>Szabat</a:t>
            </a:r>
            <a:r>
              <a:rPr lang="en-IN" sz="1400" i="1" dirty="0">
                <a:solidFill>
                  <a:srgbClr val="FF0000"/>
                </a:solidFill>
                <a:latin typeface="Calibri" panose="020F0502020204030204" pitchFamily="34" charset="0"/>
                <a:cs typeface="Calibri" panose="020F0502020204030204" pitchFamily="34" charset="0"/>
              </a:rPr>
              <a:t>, David F Stephan and Dr P K Viswanathan Chapter 12</a:t>
            </a:r>
            <a:endParaRPr lang="en-IN" sz="1400" b="1" i="1" dirty="0">
              <a:solidFill>
                <a:srgbClr val="FF00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89135229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oter Placeholder 5"/>
          <p:cNvSpPr>
            <a:spLocks noGrp="1"/>
          </p:cNvSpPr>
          <p:nvPr>
            <p:ph type="ftr" sz="quarter" idx="11"/>
          </p:nvPr>
        </p:nvSpPr>
        <p:spPr/>
        <p:txBody>
          <a:bodyPr/>
          <a:lstStyle/>
          <a:p>
            <a:r>
              <a:rPr lang="en-US" dirty="0"/>
              <a:t>PVS</a:t>
            </a:r>
          </a:p>
        </p:txBody>
      </p:sp>
      <p:sp>
        <p:nvSpPr>
          <p:cNvPr id="7" name="Slide Number Placeholder 4"/>
          <p:cNvSpPr>
            <a:spLocks noGrp="1"/>
          </p:cNvSpPr>
          <p:nvPr>
            <p:ph type="sldNum" sz="quarter" idx="12"/>
          </p:nvPr>
        </p:nvSpPr>
        <p:spPr/>
        <p:txBody>
          <a:bodyPr/>
          <a:lstStyle/>
          <a:p>
            <a:fld id="{FED95334-4B8F-4DF9-AC0C-BC57730D6088}" type="slidenum">
              <a:rPr lang="en-US" smtClean="0"/>
              <a:pPr/>
              <a:t>41</a:t>
            </a:fld>
            <a:endParaRPr lang="en-US"/>
          </a:p>
        </p:txBody>
      </p:sp>
      <p:sp>
        <p:nvSpPr>
          <p:cNvPr id="13" name="Rectangle 12">
            <a:extLst>
              <a:ext uri="{FF2B5EF4-FFF2-40B4-BE49-F238E27FC236}">
                <a16:creationId xmlns:a16="http://schemas.microsoft.com/office/drawing/2014/main" id="{8CCCF60A-3C05-452F-A9DA-6B160ED067AA}"/>
              </a:ext>
            </a:extLst>
          </p:cNvPr>
          <p:cNvSpPr/>
          <p:nvPr/>
        </p:nvSpPr>
        <p:spPr>
          <a:xfrm>
            <a:off x="755576" y="692695"/>
            <a:ext cx="7848872" cy="576383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1" name="Picture 10">
            <a:extLst>
              <a:ext uri="{FF2B5EF4-FFF2-40B4-BE49-F238E27FC236}">
                <a16:creationId xmlns:a16="http://schemas.microsoft.com/office/drawing/2014/main" id="{B643D8A3-3E38-445D-8F2E-5F6EC2DC74F1}"/>
              </a:ext>
            </a:extLst>
          </p:cNvPr>
          <p:cNvPicPr>
            <a:picLocks noChangeAspect="1"/>
          </p:cNvPicPr>
          <p:nvPr/>
        </p:nvPicPr>
        <p:blipFill>
          <a:blip r:embed="rId2"/>
          <a:stretch>
            <a:fillRect/>
          </a:stretch>
        </p:blipFill>
        <p:spPr>
          <a:xfrm>
            <a:off x="1862138" y="864750"/>
            <a:ext cx="5419725" cy="5419725"/>
          </a:xfrm>
          <a:prstGeom prst="rect">
            <a:avLst/>
          </a:prstGeom>
        </p:spPr>
      </p:pic>
    </p:spTree>
    <p:extLst>
      <p:ext uri="{BB962C8B-B14F-4D97-AF65-F5344CB8AC3E}">
        <p14:creationId xmlns:p14="http://schemas.microsoft.com/office/powerpoint/2010/main" val="363698487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D6C53819-A582-49BC-A29C-1192B518164F}"/>
              </a:ext>
            </a:extLst>
          </p:cNvPr>
          <p:cNvSpPr>
            <a:spLocks noGrp="1"/>
          </p:cNvSpPr>
          <p:nvPr>
            <p:ph type="dt" sz="half" idx="10"/>
          </p:nvPr>
        </p:nvSpPr>
        <p:spPr/>
        <p:txBody>
          <a:bodyPr/>
          <a:lstStyle/>
          <a:p>
            <a:fld id="{54CF0108-C470-4F5C-BB0F-8A98F5692493}" type="datetime1">
              <a:rPr lang="en-US" smtClean="0"/>
              <a:t>6/21/2021</a:t>
            </a:fld>
            <a:endParaRPr lang="en-US"/>
          </a:p>
        </p:txBody>
      </p:sp>
      <p:sp>
        <p:nvSpPr>
          <p:cNvPr id="4" name="Footer Placeholder 3">
            <a:extLst>
              <a:ext uri="{FF2B5EF4-FFF2-40B4-BE49-F238E27FC236}">
                <a16:creationId xmlns:a16="http://schemas.microsoft.com/office/drawing/2014/main" id="{649B9232-297E-4939-90C0-25FFC12D54A4}"/>
              </a:ext>
            </a:extLst>
          </p:cNvPr>
          <p:cNvSpPr>
            <a:spLocks noGrp="1"/>
          </p:cNvSpPr>
          <p:nvPr>
            <p:ph type="ftr" sz="quarter" idx="11"/>
          </p:nvPr>
        </p:nvSpPr>
        <p:spPr/>
        <p:txBody>
          <a:bodyPr/>
          <a:lstStyle/>
          <a:p>
            <a:r>
              <a:rPr lang="en-US"/>
              <a:t>Data Science Club Members</a:t>
            </a:r>
          </a:p>
        </p:txBody>
      </p:sp>
      <p:sp>
        <p:nvSpPr>
          <p:cNvPr id="6" name="Slide Number Placeholder 5">
            <a:extLst>
              <a:ext uri="{FF2B5EF4-FFF2-40B4-BE49-F238E27FC236}">
                <a16:creationId xmlns:a16="http://schemas.microsoft.com/office/drawing/2014/main" id="{531C8786-3A02-42CF-9177-67DF331B37DE}"/>
              </a:ext>
            </a:extLst>
          </p:cNvPr>
          <p:cNvSpPr>
            <a:spLocks noGrp="1"/>
          </p:cNvSpPr>
          <p:nvPr>
            <p:ph type="sldNum" sz="quarter" idx="12"/>
          </p:nvPr>
        </p:nvSpPr>
        <p:spPr/>
        <p:txBody>
          <a:bodyPr/>
          <a:lstStyle/>
          <a:p>
            <a:fld id="{E7DA0395-8682-42B7-84B8-C4442ABFE348}" type="slidenum">
              <a:rPr lang="en-US" smtClean="0"/>
              <a:t>42</a:t>
            </a:fld>
            <a:endParaRPr lang="en-US"/>
          </a:p>
        </p:txBody>
      </p:sp>
      <p:sp>
        <p:nvSpPr>
          <p:cNvPr id="2" name="Title 1">
            <a:extLst>
              <a:ext uri="{FF2B5EF4-FFF2-40B4-BE49-F238E27FC236}">
                <a16:creationId xmlns:a16="http://schemas.microsoft.com/office/drawing/2014/main" id="{554365CC-37E3-425F-B167-5169E99D106C}"/>
              </a:ext>
            </a:extLst>
          </p:cNvPr>
          <p:cNvSpPr>
            <a:spLocks noGrp="1"/>
          </p:cNvSpPr>
          <p:nvPr>
            <p:ph type="ctrTitle" idx="4294967295"/>
          </p:nvPr>
        </p:nvSpPr>
        <p:spPr>
          <a:xfrm>
            <a:off x="995467" y="2851285"/>
            <a:ext cx="6858000" cy="306451"/>
          </a:xfrm>
        </p:spPr>
        <p:txBody>
          <a:bodyPr>
            <a:noAutofit/>
          </a:bodyPr>
          <a:lstStyle/>
          <a:p>
            <a:r>
              <a:rPr lang="en-IN" sz="3200" b="1" dirty="0">
                <a:solidFill>
                  <a:srgbClr val="C00000"/>
                </a:solidFill>
                <a:latin typeface="Calibri" panose="020F0502020204030204" pitchFamily="34" charset="0"/>
                <a:cs typeface="Calibri" panose="020F0502020204030204" pitchFamily="34" charset="0"/>
              </a:rPr>
              <a:t>OPENREFINE </a:t>
            </a:r>
            <a:r>
              <a:rPr lang="en-IN" sz="3200" b="1" dirty="0">
                <a:solidFill>
                  <a:schemeClr val="tx1">
                    <a:lumMod val="95000"/>
                    <a:lumOff val="5000"/>
                  </a:schemeClr>
                </a:solidFill>
                <a:latin typeface="Calibri" panose="020F0502020204030204" pitchFamily="34" charset="0"/>
                <a:cs typeface="Calibri" panose="020F0502020204030204" pitchFamily="34" charset="0"/>
              </a:rPr>
              <a:t> - </a:t>
            </a:r>
            <a:r>
              <a:rPr lang="en-IN" sz="3200" b="1" dirty="0">
                <a:solidFill>
                  <a:srgbClr val="C00000"/>
                </a:solidFill>
                <a:latin typeface="Calibri" panose="020F0502020204030204" pitchFamily="34" charset="0"/>
                <a:cs typeface="Calibri" panose="020F0502020204030204" pitchFamily="34" charset="0"/>
              </a:rPr>
              <a:t>A DATA CLEANING TOOL</a:t>
            </a:r>
            <a:endParaRPr lang="en-US" sz="3200" b="1" dirty="0">
              <a:solidFill>
                <a:srgbClr val="C00000"/>
              </a:solidFill>
              <a:latin typeface="Calibri" panose="020F0502020204030204" pitchFamily="34" charset="0"/>
              <a:cs typeface="Calibri" panose="020F0502020204030204" pitchFamily="34" charset="0"/>
            </a:endParaRPr>
          </a:p>
        </p:txBody>
      </p:sp>
      <p:sp>
        <p:nvSpPr>
          <p:cNvPr id="5" name="Rectangle 4">
            <a:extLst>
              <a:ext uri="{FF2B5EF4-FFF2-40B4-BE49-F238E27FC236}">
                <a16:creationId xmlns:a16="http://schemas.microsoft.com/office/drawing/2014/main" id="{13C07F8F-D6B0-4768-9333-5590B8988E1D}"/>
              </a:ext>
            </a:extLst>
          </p:cNvPr>
          <p:cNvSpPr/>
          <p:nvPr/>
        </p:nvSpPr>
        <p:spPr>
          <a:xfrm>
            <a:off x="791308" y="1268731"/>
            <a:ext cx="7554351" cy="431464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026" name="Picture 2" descr="Researchers: Clean Up Your Messy Datasets! | OpenRefine | Workshop ...">
            <a:extLst>
              <a:ext uri="{FF2B5EF4-FFF2-40B4-BE49-F238E27FC236}">
                <a16:creationId xmlns:a16="http://schemas.microsoft.com/office/drawing/2014/main" id="{5908BBC1-2653-4A08-8031-1DE717E490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5616" y="3426053"/>
            <a:ext cx="1333930" cy="7920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032206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8BD12467-7429-4B41-9617-9927B5F96110}"/>
              </a:ext>
            </a:extLst>
          </p:cNvPr>
          <p:cNvSpPr>
            <a:spLocks noGrp="1"/>
          </p:cNvSpPr>
          <p:nvPr>
            <p:ph type="dt" sz="half" idx="10"/>
          </p:nvPr>
        </p:nvSpPr>
        <p:spPr/>
        <p:txBody>
          <a:bodyPr/>
          <a:lstStyle/>
          <a:p>
            <a:fld id="{5EFA5240-FD5A-4AC3-BE5E-210E592BB63D}" type="datetime1">
              <a:rPr lang="en-US" smtClean="0"/>
              <a:t>6/21/2021</a:t>
            </a:fld>
            <a:endParaRPr lang="en-US"/>
          </a:p>
        </p:txBody>
      </p:sp>
      <p:sp>
        <p:nvSpPr>
          <p:cNvPr id="6" name="Footer Placeholder 5">
            <a:extLst>
              <a:ext uri="{FF2B5EF4-FFF2-40B4-BE49-F238E27FC236}">
                <a16:creationId xmlns:a16="http://schemas.microsoft.com/office/drawing/2014/main" id="{EC6FE20D-D353-430D-A018-A2AA9874FB89}"/>
              </a:ext>
            </a:extLst>
          </p:cNvPr>
          <p:cNvSpPr>
            <a:spLocks noGrp="1"/>
          </p:cNvSpPr>
          <p:nvPr>
            <p:ph type="ftr" sz="quarter" idx="11"/>
          </p:nvPr>
        </p:nvSpPr>
        <p:spPr/>
        <p:txBody>
          <a:bodyPr/>
          <a:lstStyle/>
          <a:p>
            <a:r>
              <a:rPr lang="en-US"/>
              <a:t>Data Science Club Members</a:t>
            </a:r>
          </a:p>
        </p:txBody>
      </p:sp>
      <p:sp>
        <p:nvSpPr>
          <p:cNvPr id="7" name="Slide Number Placeholder 6">
            <a:extLst>
              <a:ext uri="{FF2B5EF4-FFF2-40B4-BE49-F238E27FC236}">
                <a16:creationId xmlns:a16="http://schemas.microsoft.com/office/drawing/2014/main" id="{C27B441F-19E3-4E4E-AD10-F4535B9DC29F}"/>
              </a:ext>
            </a:extLst>
          </p:cNvPr>
          <p:cNvSpPr>
            <a:spLocks noGrp="1"/>
          </p:cNvSpPr>
          <p:nvPr>
            <p:ph type="sldNum" sz="quarter" idx="12"/>
          </p:nvPr>
        </p:nvSpPr>
        <p:spPr/>
        <p:txBody>
          <a:bodyPr/>
          <a:lstStyle/>
          <a:p>
            <a:fld id="{E7DA0395-8682-42B7-84B8-C4442ABFE348}" type="slidenum">
              <a:rPr lang="en-US" smtClean="0"/>
              <a:t>43</a:t>
            </a:fld>
            <a:endParaRPr lang="en-US"/>
          </a:p>
        </p:txBody>
      </p:sp>
      <p:sp>
        <p:nvSpPr>
          <p:cNvPr id="2" name="Title 1">
            <a:extLst>
              <a:ext uri="{FF2B5EF4-FFF2-40B4-BE49-F238E27FC236}">
                <a16:creationId xmlns:a16="http://schemas.microsoft.com/office/drawing/2014/main" id="{554365CC-37E3-425F-B167-5169E99D106C}"/>
              </a:ext>
            </a:extLst>
          </p:cNvPr>
          <p:cNvSpPr>
            <a:spLocks noGrp="1"/>
          </p:cNvSpPr>
          <p:nvPr>
            <p:ph type="ctrTitle" idx="4294967295"/>
          </p:nvPr>
        </p:nvSpPr>
        <p:spPr>
          <a:xfrm>
            <a:off x="791308" y="835234"/>
            <a:ext cx="6858000" cy="336550"/>
          </a:xfrm>
        </p:spPr>
        <p:txBody>
          <a:bodyPr>
            <a:noAutofit/>
          </a:bodyPr>
          <a:lstStyle/>
          <a:p>
            <a:r>
              <a:rPr lang="en-IN" sz="1800" b="1" dirty="0">
                <a:solidFill>
                  <a:srgbClr val="FF0000"/>
                </a:solidFill>
              </a:rPr>
              <a:t>DATA CLEANING</a:t>
            </a:r>
            <a:endParaRPr lang="en-US" sz="1800" b="1" dirty="0">
              <a:solidFill>
                <a:srgbClr val="FF0000"/>
              </a:solidFill>
            </a:endParaRPr>
          </a:p>
        </p:txBody>
      </p:sp>
      <p:sp>
        <p:nvSpPr>
          <p:cNvPr id="4" name="Rectangle 3">
            <a:extLst>
              <a:ext uri="{FF2B5EF4-FFF2-40B4-BE49-F238E27FC236}">
                <a16:creationId xmlns:a16="http://schemas.microsoft.com/office/drawing/2014/main" id="{8EB3EB11-9252-4C3F-BF8C-F17A5B2651B4}"/>
              </a:ext>
            </a:extLst>
          </p:cNvPr>
          <p:cNvSpPr/>
          <p:nvPr/>
        </p:nvSpPr>
        <p:spPr>
          <a:xfrm>
            <a:off x="899592" y="1459685"/>
            <a:ext cx="7025208" cy="4026743"/>
          </a:xfrm>
          <a:prstGeom prst="rect">
            <a:avLst/>
          </a:prstGeom>
        </p:spPr>
        <p:txBody>
          <a:bodyPr wrap="square">
            <a:spAutoFit/>
          </a:bodyPr>
          <a:lstStyle/>
          <a:p>
            <a:r>
              <a:rPr lang="en-IN" b="1" dirty="0">
                <a:solidFill>
                  <a:srgbClr val="FF0000"/>
                </a:solidFill>
                <a:latin typeface="Calibri" panose="020F0502020204030204" pitchFamily="34" charset="0"/>
                <a:cs typeface="Calibri" panose="020F0502020204030204" pitchFamily="34" charset="0"/>
              </a:rPr>
              <a:t>Definition</a:t>
            </a:r>
          </a:p>
          <a:p>
            <a:endParaRPr lang="en-IN" sz="1350" dirty="0">
              <a:latin typeface="Calibri" panose="020F0502020204030204" pitchFamily="34" charset="0"/>
              <a:cs typeface="Calibri" panose="020F0502020204030204" pitchFamily="34" charset="0"/>
            </a:endParaRPr>
          </a:p>
          <a:p>
            <a:pPr marL="358775" indent="-358775" algn="just">
              <a:spcBef>
                <a:spcPts val="450"/>
              </a:spcBef>
              <a:spcAft>
                <a:spcPts val="450"/>
              </a:spcAft>
              <a:buFont typeface="Wingdings" panose="05000000000000000000" pitchFamily="2" charset="2"/>
              <a:buChar char="Ø"/>
            </a:pPr>
            <a:r>
              <a:rPr lang="en-IN" sz="1600" b="1" dirty="0">
                <a:solidFill>
                  <a:schemeClr val="accent1">
                    <a:lumMod val="75000"/>
                  </a:schemeClr>
                </a:solidFill>
                <a:latin typeface="Calibri" panose="020F0502020204030204" pitchFamily="34" charset="0"/>
                <a:cs typeface="Calibri" panose="020F0502020204030204" pitchFamily="34" charset="0"/>
              </a:rPr>
              <a:t>Data cleansing or data cleaning is the process of detecting and correcting (or removing) corrupt or inaccurate records from a record set, table, or database and refers to identifying incomplete, incorrect, inaccurate or irrelevant parts of the data and then replacing, modifying, or deleting the dirty or coarse data.</a:t>
            </a:r>
          </a:p>
          <a:p>
            <a:pPr marL="358775" indent="-358775" algn="just">
              <a:spcBef>
                <a:spcPts val="450"/>
              </a:spcBef>
              <a:spcAft>
                <a:spcPts val="450"/>
              </a:spcAft>
              <a:buFont typeface="Wingdings" panose="05000000000000000000" pitchFamily="2" charset="2"/>
              <a:buChar char="Ø"/>
            </a:pPr>
            <a:r>
              <a:rPr lang="en-IN" sz="1600" b="1" dirty="0">
                <a:solidFill>
                  <a:schemeClr val="accent1">
                    <a:lumMod val="75000"/>
                  </a:schemeClr>
                </a:solidFill>
                <a:latin typeface="Calibri" panose="020F0502020204030204" pitchFamily="34" charset="0"/>
                <a:cs typeface="Calibri" panose="020F0502020204030204" pitchFamily="34" charset="0"/>
              </a:rPr>
              <a:t>It is the process of ensuring that your data is correct, consistent and useable by identifying any errors or corruptions in the data, correcting or deleting them, or manually processing them as needed to prevent the error from happening again.</a:t>
            </a:r>
          </a:p>
          <a:p>
            <a:pPr>
              <a:spcBef>
                <a:spcPts val="450"/>
              </a:spcBef>
              <a:spcAft>
                <a:spcPts val="450"/>
              </a:spcAft>
            </a:pPr>
            <a:r>
              <a:rPr lang="en-IN" b="1" dirty="0">
                <a:solidFill>
                  <a:srgbClr val="FF0000"/>
                </a:solidFill>
                <a:latin typeface="Calibri" panose="020F0502020204030204" pitchFamily="34" charset="0"/>
                <a:cs typeface="Calibri" panose="020F0502020204030204" pitchFamily="34" charset="0"/>
              </a:rPr>
              <a:t>Why data cleansing?</a:t>
            </a:r>
          </a:p>
          <a:p>
            <a:pPr marL="358775" indent="-358775" algn="just">
              <a:spcBef>
                <a:spcPts val="450"/>
              </a:spcBef>
              <a:spcAft>
                <a:spcPts val="450"/>
              </a:spcAft>
              <a:buFont typeface="Wingdings" panose="05000000000000000000" pitchFamily="2" charset="2"/>
              <a:buChar char="Ø"/>
            </a:pPr>
            <a:r>
              <a:rPr lang="en-IN" sz="1600" b="1" dirty="0">
                <a:solidFill>
                  <a:schemeClr val="accent1">
                    <a:lumMod val="75000"/>
                  </a:schemeClr>
                </a:solidFill>
                <a:latin typeface="Calibri" panose="020F0502020204030204" pitchFamily="34" charset="0"/>
                <a:cs typeface="Calibri" panose="020F0502020204030204" pitchFamily="34" charset="0"/>
              </a:rPr>
              <a:t>Data quality is of central importance to enterprises that rely on data for maintaining their operations.</a:t>
            </a:r>
            <a:endParaRPr lang="en-US" sz="1600" b="1" dirty="0">
              <a:solidFill>
                <a:schemeClr val="accent1">
                  <a:lumMod val="75000"/>
                </a:schemeClr>
              </a:solidFill>
              <a:latin typeface="Calibri" panose="020F0502020204030204" pitchFamily="34" charset="0"/>
              <a:cs typeface="Calibri" panose="020F0502020204030204" pitchFamily="34" charset="0"/>
            </a:endParaRPr>
          </a:p>
        </p:txBody>
      </p:sp>
      <p:sp>
        <p:nvSpPr>
          <p:cNvPr id="5" name="Rectangle 4">
            <a:extLst>
              <a:ext uri="{FF2B5EF4-FFF2-40B4-BE49-F238E27FC236}">
                <a16:creationId xmlns:a16="http://schemas.microsoft.com/office/drawing/2014/main" id="{13C07F8F-D6B0-4768-9333-5590B8988E1D}"/>
              </a:ext>
            </a:extLst>
          </p:cNvPr>
          <p:cNvSpPr/>
          <p:nvPr/>
        </p:nvSpPr>
        <p:spPr>
          <a:xfrm>
            <a:off x="791308" y="1268731"/>
            <a:ext cx="7554351" cy="431464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198787833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5">
            <a:extLst>
              <a:ext uri="{FF2B5EF4-FFF2-40B4-BE49-F238E27FC236}">
                <a16:creationId xmlns:a16="http://schemas.microsoft.com/office/drawing/2014/main" id="{A2215E0D-9D0B-4F48-A6EC-E2C5527D93B5}"/>
              </a:ext>
            </a:extLst>
          </p:cNvPr>
          <p:cNvSpPr>
            <a:spLocks noGrp="1"/>
          </p:cNvSpPr>
          <p:nvPr>
            <p:ph type="dt" sz="half" idx="10"/>
          </p:nvPr>
        </p:nvSpPr>
        <p:spPr/>
        <p:txBody>
          <a:bodyPr/>
          <a:lstStyle/>
          <a:p>
            <a:fld id="{DDB2CDBF-279D-4BA6-8FFF-708AB6182778}" type="datetime1">
              <a:rPr lang="en-US" smtClean="0"/>
              <a:t>6/21/2021</a:t>
            </a:fld>
            <a:endParaRPr lang="en-US"/>
          </a:p>
        </p:txBody>
      </p:sp>
      <p:sp>
        <p:nvSpPr>
          <p:cNvPr id="7" name="Footer Placeholder 6">
            <a:extLst>
              <a:ext uri="{FF2B5EF4-FFF2-40B4-BE49-F238E27FC236}">
                <a16:creationId xmlns:a16="http://schemas.microsoft.com/office/drawing/2014/main" id="{E041E31A-1A51-46CD-95E8-391B66A38379}"/>
              </a:ext>
            </a:extLst>
          </p:cNvPr>
          <p:cNvSpPr>
            <a:spLocks noGrp="1"/>
          </p:cNvSpPr>
          <p:nvPr>
            <p:ph type="ftr" sz="quarter" idx="11"/>
          </p:nvPr>
        </p:nvSpPr>
        <p:spPr/>
        <p:txBody>
          <a:bodyPr/>
          <a:lstStyle/>
          <a:p>
            <a:r>
              <a:rPr lang="en-US"/>
              <a:t>Data Science Club Members</a:t>
            </a:r>
          </a:p>
        </p:txBody>
      </p:sp>
      <p:sp>
        <p:nvSpPr>
          <p:cNvPr id="8" name="Slide Number Placeholder 7">
            <a:extLst>
              <a:ext uri="{FF2B5EF4-FFF2-40B4-BE49-F238E27FC236}">
                <a16:creationId xmlns:a16="http://schemas.microsoft.com/office/drawing/2014/main" id="{EDCF0C5D-CB84-471D-B2C8-E5B47350E9E3}"/>
              </a:ext>
            </a:extLst>
          </p:cNvPr>
          <p:cNvSpPr>
            <a:spLocks noGrp="1"/>
          </p:cNvSpPr>
          <p:nvPr>
            <p:ph type="sldNum" sz="quarter" idx="12"/>
          </p:nvPr>
        </p:nvSpPr>
        <p:spPr/>
        <p:txBody>
          <a:bodyPr/>
          <a:lstStyle/>
          <a:p>
            <a:fld id="{E7DA0395-8682-42B7-84B8-C4442ABFE348}" type="slidenum">
              <a:rPr lang="en-US" smtClean="0"/>
              <a:t>44</a:t>
            </a:fld>
            <a:endParaRPr lang="en-US"/>
          </a:p>
        </p:txBody>
      </p:sp>
      <p:sp>
        <p:nvSpPr>
          <p:cNvPr id="2" name="Title 1">
            <a:extLst>
              <a:ext uri="{FF2B5EF4-FFF2-40B4-BE49-F238E27FC236}">
                <a16:creationId xmlns:a16="http://schemas.microsoft.com/office/drawing/2014/main" id="{554365CC-37E3-425F-B167-5169E99D106C}"/>
              </a:ext>
            </a:extLst>
          </p:cNvPr>
          <p:cNvSpPr>
            <a:spLocks noGrp="1"/>
          </p:cNvSpPr>
          <p:nvPr>
            <p:ph type="ctrTitle" idx="4294967295"/>
          </p:nvPr>
        </p:nvSpPr>
        <p:spPr>
          <a:xfrm>
            <a:off x="791308" y="826834"/>
            <a:ext cx="6858000" cy="336550"/>
          </a:xfrm>
        </p:spPr>
        <p:txBody>
          <a:bodyPr>
            <a:noAutofit/>
          </a:bodyPr>
          <a:lstStyle/>
          <a:p>
            <a:r>
              <a:rPr lang="en-IN" sz="1800" b="1" dirty="0">
                <a:solidFill>
                  <a:srgbClr val="FF0000"/>
                </a:solidFill>
              </a:rPr>
              <a:t>DATA CLEANING</a:t>
            </a:r>
            <a:endParaRPr lang="en-US" sz="1800" b="1" dirty="0">
              <a:solidFill>
                <a:srgbClr val="FF0000"/>
              </a:solidFill>
            </a:endParaRPr>
          </a:p>
        </p:txBody>
      </p:sp>
      <p:sp>
        <p:nvSpPr>
          <p:cNvPr id="4" name="Rectangle 3">
            <a:extLst>
              <a:ext uri="{FF2B5EF4-FFF2-40B4-BE49-F238E27FC236}">
                <a16:creationId xmlns:a16="http://schemas.microsoft.com/office/drawing/2014/main" id="{8EB3EB11-9252-4C3F-BF8C-F17A5B2651B4}"/>
              </a:ext>
            </a:extLst>
          </p:cNvPr>
          <p:cNvSpPr/>
          <p:nvPr/>
        </p:nvSpPr>
        <p:spPr>
          <a:xfrm>
            <a:off x="905607" y="1268731"/>
            <a:ext cx="6624125" cy="1077218"/>
          </a:xfrm>
          <a:prstGeom prst="rect">
            <a:avLst/>
          </a:prstGeom>
        </p:spPr>
        <p:txBody>
          <a:bodyPr wrap="square">
            <a:spAutoFit/>
          </a:bodyPr>
          <a:lstStyle/>
          <a:p>
            <a:r>
              <a:rPr lang="en-IN" sz="1600" b="1" dirty="0">
                <a:solidFill>
                  <a:srgbClr val="FF0000"/>
                </a:solidFill>
                <a:latin typeface="Calibri" panose="020F0502020204030204" pitchFamily="34" charset="0"/>
                <a:cs typeface="Calibri" panose="020F0502020204030204" pitchFamily="34" charset="0"/>
              </a:rPr>
              <a:t>How to clean?</a:t>
            </a:r>
          </a:p>
          <a:p>
            <a:endParaRPr lang="en-IN" sz="1600" b="1" dirty="0">
              <a:solidFill>
                <a:srgbClr val="FF0000"/>
              </a:solidFill>
              <a:latin typeface="Calibri" panose="020F0502020204030204" pitchFamily="34" charset="0"/>
              <a:cs typeface="Calibri" panose="020F0502020204030204" pitchFamily="34" charset="0"/>
            </a:endParaRPr>
          </a:p>
          <a:p>
            <a:r>
              <a:rPr lang="en-IN" sz="1600" b="1" dirty="0">
                <a:solidFill>
                  <a:schemeClr val="accent1">
                    <a:lumMod val="75000"/>
                  </a:schemeClr>
                </a:solidFill>
                <a:latin typeface="Calibri" panose="020F0502020204030204" pitchFamily="34" charset="0"/>
                <a:cs typeface="Calibri" panose="020F0502020204030204" pitchFamily="34" charset="0"/>
              </a:rPr>
              <a:t>Develop and implement data constraints comprising the following:</a:t>
            </a:r>
          </a:p>
          <a:p>
            <a:endParaRPr lang="en-US" sz="1600" b="1" dirty="0">
              <a:solidFill>
                <a:schemeClr val="accent1">
                  <a:lumMod val="75000"/>
                </a:schemeClr>
              </a:solidFill>
              <a:latin typeface="Calibri" panose="020F0502020204030204" pitchFamily="34" charset="0"/>
              <a:cs typeface="Calibri" panose="020F0502020204030204" pitchFamily="34" charset="0"/>
            </a:endParaRPr>
          </a:p>
        </p:txBody>
      </p:sp>
      <p:sp>
        <p:nvSpPr>
          <p:cNvPr id="5" name="Rectangle 4">
            <a:extLst>
              <a:ext uri="{FF2B5EF4-FFF2-40B4-BE49-F238E27FC236}">
                <a16:creationId xmlns:a16="http://schemas.microsoft.com/office/drawing/2014/main" id="{13C07F8F-D6B0-4768-9333-5590B8988E1D}"/>
              </a:ext>
            </a:extLst>
          </p:cNvPr>
          <p:cNvSpPr/>
          <p:nvPr/>
        </p:nvSpPr>
        <p:spPr>
          <a:xfrm>
            <a:off x="791308" y="1268731"/>
            <a:ext cx="7554351" cy="431464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aphicFrame>
        <p:nvGraphicFramePr>
          <p:cNvPr id="3" name="Diagram 2">
            <a:extLst>
              <a:ext uri="{FF2B5EF4-FFF2-40B4-BE49-F238E27FC236}">
                <a16:creationId xmlns:a16="http://schemas.microsoft.com/office/drawing/2014/main" id="{B2344A48-AAEC-46F3-8E6C-057671D7C147}"/>
              </a:ext>
            </a:extLst>
          </p:cNvPr>
          <p:cNvGraphicFramePr/>
          <p:nvPr>
            <p:extLst>
              <p:ext uri="{D42A27DB-BD31-4B8C-83A1-F6EECF244321}">
                <p14:modId xmlns:p14="http://schemas.microsoft.com/office/powerpoint/2010/main" val="3595587287"/>
              </p:ext>
            </p:extLst>
          </p:nvPr>
        </p:nvGraphicFramePr>
        <p:xfrm>
          <a:off x="931398" y="2132856"/>
          <a:ext cx="7168994" cy="302433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6425207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B8297EAF-E21C-4588-8787-F439FF73C937}"/>
              </a:ext>
            </a:extLst>
          </p:cNvPr>
          <p:cNvSpPr>
            <a:spLocks noGrp="1"/>
          </p:cNvSpPr>
          <p:nvPr>
            <p:ph type="dt" sz="half" idx="10"/>
          </p:nvPr>
        </p:nvSpPr>
        <p:spPr/>
        <p:txBody>
          <a:bodyPr/>
          <a:lstStyle/>
          <a:p>
            <a:fld id="{C1E1F62F-01F6-446D-8410-7912AFD6D8F7}" type="datetime1">
              <a:rPr lang="en-US" smtClean="0"/>
              <a:t>6/21/2021</a:t>
            </a:fld>
            <a:endParaRPr lang="en-US"/>
          </a:p>
        </p:txBody>
      </p:sp>
      <p:sp>
        <p:nvSpPr>
          <p:cNvPr id="7" name="Footer Placeholder 6">
            <a:extLst>
              <a:ext uri="{FF2B5EF4-FFF2-40B4-BE49-F238E27FC236}">
                <a16:creationId xmlns:a16="http://schemas.microsoft.com/office/drawing/2014/main" id="{705A8C46-4C4E-4628-AC79-1AE4B4109067}"/>
              </a:ext>
            </a:extLst>
          </p:cNvPr>
          <p:cNvSpPr>
            <a:spLocks noGrp="1"/>
          </p:cNvSpPr>
          <p:nvPr>
            <p:ph type="ftr" sz="quarter" idx="11"/>
          </p:nvPr>
        </p:nvSpPr>
        <p:spPr/>
        <p:txBody>
          <a:bodyPr/>
          <a:lstStyle/>
          <a:p>
            <a:r>
              <a:rPr lang="en-US"/>
              <a:t>Data Science Club Members</a:t>
            </a:r>
          </a:p>
        </p:txBody>
      </p:sp>
      <p:sp>
        <p:nvSpPr>
          <p:cNvPr id="8" name="Slide Number Placeholder 7">
            <a:extLst>
              <a:ext uri="{FF2B5EF4-FFF2-40B4-BE49-F238E27FC236}">
                <a16:creationId xmlns:a16="http://schemas.microsoft.com/office/drawing/2014/main" id="{0A8A19B7-1667-446B-A83B-FF0DB320B6AA}"/>
              </a:ext>
            </a:extLst>
          </p:cNvPr>
          <p:cNvSpPr>
            <a:spLocks noGrp="1"/>
          </p:cNvSpPr>
          <p:nvPr>
            <p:ph type="sldNum" sz="quarter" idx="12"/>
          </p:nvPr>
        </p:nvSpPr>
        <p:spPr/>
        <p:txBody>
          <a:bodyPr/>
          <a:lstStyle/>
          <a:p>
            <a:fld id="{E7DA0395-8682-42B7-84B8-C4442ABFE348}" type="slidenum">
              <a:rPr lang="en-US" smtClean="0"/>
              <a:t>45</a:t>
            </a:fld>
            <a:endParaRPr lang="en-US"/>
          </a:p>
        </p:txBody>
      </p:sp>
      <p:sp>
        <p:nvSpPr>
          <p:cNvPr id="2" name="Title 1">
            <a:extLst>
              <a:ext uri="{FF2B5EF4-FFF2-40B4-BE49-F238E27FC236}">
                <a16:creationId xmlns:a16="http://schemas.microsoft.com/office/drawing/2014/main" id="{554365CC-37E3-425F-B167-5169E99D106C}"/>
              </a:ext>
            </a:extLst>
          </p:cNvPr>
          <p:cNvSpPr>
            <a:spLocks noGrp="1"/>
          </p:cNvSpPr>
          <p:nvPr>
            <p:ph type="ctrTitle" idx="4294967295"/>
          </p:nvPr>
        </p:nvSpPr>
        <p:spPr>
          <a:xfrm>
            <a:off x="684139" y="911773"/>
            <a:ext cx="6858000" cy="336550"/>
          </a:xfrm>
        </p:spPr>
        <p:txBody>
          <a:bodyPr>
            <a:noAutofit/>
          </a:bodyPr>
          <a:lstStyle/>
          <a:p>
            <a:pPr algn="l"/>
            <a:r>
              <a:rPr lang="en-IN" sz="1800" b="1" dirty="0">
                <a:solidFill>
                  <a:srgbClr val="FF0000"/>
                </a:solidFill>
              </a:rPr>
              <a:t>DATA CLEANING</a:t>
            </a:r>
            <a:endParaRPr lang="en-US" sz="1800" b="1" dirty="0">
              <a:solidFill>
                <a:srgbClr val="FF0000"/>
              </a:solidFill>
            </a:endParaRPr>
          </a:p>
        </p:txBody>
      </p:sp>
      <p:sp>
        <p:nvSpPr>
          <p:cNvPr id="4" name="Rectangle 3">
            <a:extLst>
              <a:ext uri="{FF2B5EF4-FFF2-40B4-BE49-F238E27FC236}">
                <a16:creationId xmlns:a16="http://schemas.microsoft.com/office/drawing/2014/main" id="{8EB3EB11-9252-4C3F-BF8C-F17A5B2651B4}"/>
              </a:ext>
            </a:extLst>
          </p:cNvPr>
          <p:cNvSpPr/>
          <p:nvPr/>
        </p:nvSpPr>
        <p:spPr>
          <a:xfrm>
            <a:off x="899592" y="1417600"/>
            <a:ext cx="6624125" cy="338554"/>
          </a:xfrm>
          <a:prstGeom prst="rect">
            <a:avLst/>
          </a:prstGeom>
        </p:spPr>
        <p:txBody>
          <a:bodyPr wrap="square">
            <a:spAutoFit/>
          </a:bodyPr>
          <a:lstStyle/>
          <a:p>
            <a:r>
              <a:rPr lang="en-IN" sz="1600" b="1" dirty="0">
                <a:solidFill>
                  <a:srgbClr val="FF0000"/>
                </a:solidFill>
                <a:latin typeface="Calibri" panose="020F0502020204030204" pitchFamily="34" charset="0"/>
                <a:cs typeface="Calibri" panose="020F0502020204030204" pitchFamily="34" charset="0"/>
              </a:rPr>
              <a:t>Design data constraints</a:t>
            </a:r>
            <a:endParaRPr lang="en-US" sz="1600" b="1" dirty="0">
              <a:solidFill>
                <a:srgbClr val="FF0000"/>
              </a:solidFill>
              <a:latin typeface="Calibri" panose="020F0502020204030204" pitchFamily="34" charset="0"/>
              <a:cs typeface="Calibri" panose="020F0502020204030204" pitchFamily="34" charset="0"/>
            </a:endParaRPr>
          </a:p>
        </p:txBody>
      </p:sp>
      <p:sp>
        <p:nvSpPr>
          <p:cNvPr id="5" name="Rectangle 4">
            <a:extLst>
              <a:ext uri="{FF2B5EF4-FFF2-40B4-BE49-F238E27FC236}">
                <a16:creationId xmlns:a16="http://schemas.microsoft.com/office/drawing/2014/main" id="{13C07F8F-D6B0-4768-9333-5590B8988E1D}"/>
              </a:ext>
            </a:extLst>
          </p:cNvPr>
          <p:cNvSpPr/>
          <p:nvPr/>
        </p:nvSpPr>
        <p:spPr>
          <a:xfrm>
            <a:off x="791308" y="1268731"/>
            <a:ext cx="7554351" cy="431464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 name="Rectangle 5">
            <a:extLst>
              <a:ext uri="{FF2B5EF4-FFF2-40B4-BE49-F238E27FC236}">
                <a16:creationId xmlns:a16="http://schemas.microsoft.com/office/drawing/2014/main" id="{84934839-BA1E-4293-BC76-1742EE67A1BD}"/>
              </a:ext>
            </a:extLst>
          </p:cNvPr>
          <p:cNvSpPr/>
          <p:nvPr/>
        </p:nvSpPr>
        <p:spPr>
          <a:xfrm>
            <a:off x="903986" y="1756154"/>
            <a:ext cx="6858000" cy="3247043"/>
          </a:xfrm>
          <a:prstGeom prst="rect">
            <a:avLst/>
          </a:prstGeom>
        </p:spPr>
        <p:txBody>
          <a:bodyPr wrap="square">
            <a:spAutoFit/>
          </a:bodyPr>
          <a:lstStyle/>
          <a:p>
            <a:pPr marL="273844" indent="-273844" algn="just">
              <a:spcBef>
                <a:spcPts val="450"/>
              </a:spcBef>
              <a:spcAft>
                <a:spcPts val="450"/>
              </a:spcAft>
            </a:pPr>
            <a:r>
              <a:rPr lang="en-US" sz="1500" b="1" dirty="0">
                <a:solidFill>
                  <a:schemeClr val="accent1">
                    <a:lumMod val="50000"/>
                  </a:schemeClr>
                </a:solidFill>
                <a:latin typeface="Calibri" panose="020F0502020204030204" pitchFamily="34" charset="0"/>
                <a:cs typeface="Calibri" panose="020F0502020204030204" pitchFamily="34" charset="0"/>
              </a:rPr>
              <a:t>1)  Data type constraints such as Age field must be numeric, name field to be alphabetic etc. and willingness to subscribe to a new journal must be categorical with several levels</a:t>
            </a:r>
          </a:p>
          <a:p>
            <a:pPr marL="273844" indent="-273844" algn="just">
              <a:spcBef>
                <a:spcPts val="450"/>
              </a:spcBef>
              <a:spcAft>
                <a:spcPts val="450"/>
              </a:spcAft>
            </a:pPr>
            <a:r>
              <a:rPr lang="en-US" sz="1500" b="1" dirty="0">
                <a:solidFill>
                  <a:schemeClr val="accent1">
                    <a:lumMod val="50000"/>
                  </a:schemeClr>
                </a:solidFill>
                <a:latin typeface="Calibri" panose="020F0502020204030204" pitchFamily="34" charset="0"/>
                <a:cs typeface="Calibri" panose="020F0502020204030204" pitchFamily="34" charset="0"/>
              </a:rPr>
              <a:t>2)  Range constraints such as the field date of leaving an organization must be later than date of joining; blood sugar level of a nondiabetic patient must be in the range 60 to 120 mg/dL or for others the range could be from 40 to 2500 mg/dL (Guinness World record)</a:t>
            </a:r>
          </a:p>
          <a:p>
            <a:pPr marL="273844" indent="-273844" algn="just">
              <a:spcBef>
                <a:spcPts val="450"/>
              </a:spcBef>
              <a:spcAft>
                <a:spcPts val="450"/>
              </a:spcAft>
            </a:pPr>
            <a:r>
              <a:rPr lang="en-US" sz="1500" b="1" dirty="0">
                <a:solidFill>
                  <a:schemeClr val="accent1">
                    <a:lumMod val="50000"/>
                  </a:schemeClr>
                </a:solidFill>
                <a:latin typeface="Calibri" panose="020F0502020204030204" pitchFamily="34" charset="0"/>
                <a:cs typeface="Calibri" panose="020F0502020204030204" pitchFamily="34" charset="0"/>
              </a:rPr>
              <a:t>3)  Mandatory constraints such as blood pressure of a living patient cannot be zero or email address of the customer cannot be blank</a:t>
            </a:r>
          </a:p>
          <a:p>
            <a:pPr marL="273844" indent="-273844" algn="just">
              <a:spcBef>
                <a:spcPts val="450"/>
              </a:spcBef>
              <a:spcAft>
                <a:spcPts val="450"/>
              </a:spcAft>
            </a:pPr>
            <a:r>
              <a:rPr lang="en-US" sz="1500" b="1" dirty="0">
                <a:solidFill>
                  <a:schemeClr val="accent1">
                    <a:lumMod val="50000"/>
                  </a:schemeClr>
                </a:solidFill>
                <a:latin typeface="Calibri" panose="020F0502020204030204" pitchFamily="34" charset="0"/>
                <a:cs typeface="Calibri" panose="020F0502020204030204" pitchFamily="34" charset="0"/>
              </a:rPr>
              <a:t>4)  Unique constraint implying a single field or combination of fields must be unique across the dataset. For example, an Indian citizen can have only one Aadhaar card number.</a:t>
            </a:r>
          </a:p>
        </p:txBody>
      </p:sp>
    </p:spTree>
    <p:extLst>
      <p:ext uri="{BB962C8B-B14F-4D97-AF65-F5344CB8AC3E}">
        <p14:creationId xmlns:p14="http://schemas.microsoft.com/office/powerpoint/2010/main" val="227323620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Date Placeholder 6">
            <a:extLst>
              <a:ext uri="{FF2B5EF4-FFF2-40B4-BE49-F238E27FC236}">
                <a16:creationId xmlns:a16="http://schemas.microsoft.com/office/drawing/2014/main" id="{D2AF2EAA-BC8D-43C0-AF09-CFF93B6D062C}"/>
              </a:ext>
            </a:extLst>
          </p:cNvPr>
          <p:cNvSpPr>
            <a:spLocks noGrp="1"/>
          </p:cNvSpPr>
          <p:nvPr>
            <p:ph type="dt" sz="half" idx="10"/>
          </p:nvPr>
        </p:nvSpPr>
        <p:spPr/>
        <p:txBody>
          <a:bodyPr/>
          <a:lstStyle/>
          <a:p>
            <a:fld id="{B3A73ACF-2F9C-4EC0-ADE9-F45DBE27E418}" type="datetime1">
              <a:rPr lang="en-US" smtClean="0">
                <a:latin typeface="Calibri" panose="020F0502020204030204" pitchFamily="34" charset="0"/>
                <a:cs typeface="Calibri" panose="020F0502020204030204" pitchFamily="34" charset="0"/>
              </a:rPr>
              <a:t>6/21/2021</a:t>
            </a:fld>
            <a:endParaRPr lang="en-US">
              <a:latin typeface="Calibri" panose="020F0502020204030204" pitchFamily="34" charset="0"/>
              <a:cs typeface="Calibri" panose="020F0502020204030204" pitchFamily="34" charset="0"/>
            </a:endParaRPr>
          </a:p>
        </p:txBody>
      </p:sp>
      <p:sp>
        <p:nvSpPr>
          <p:cNvPr id="8" name="Footer Placeholder 7">
            <a:extLst>
              <a:ext uri="{FF2B5EF4-FFF2-40B4-BE49-F238E27FC236}">
                <a16:creationId xmlns:a16="http://schemas.microsoft.com/office/drawing/2014/main" id="{CEE01B27-5F84-40BE-8755-33D08BA5FE75}"/>
              </a:ext>
            </a:extLst>
          </p:cNvPr>
          <p:cNvSpPr>
            <a:spLocks noGrp="1"/>
          </p:cNvSpPr>
          <p:nvPr>
            <p:ph type="ftr" sz="quarter" idx="11"/>
          </p:nvPr>
        </p:nvSpPr>
        <p:spPr/>
        <p:txBody>
          <a:bodyPr/>
          <a:lstStyle/>
          <a:p>
            <a:r>
              <a:rPr lang="en-US">
                <a:latin typeface="Calibri" panose="020F0502020204030204" pitchFamily="34" charset="0"/>
                <a:cs typeface="Calibri" panose="020F0502020204030204" pitchFamily="34" charset="0"/>
              </a:rPr>
              <a:t>Data Science Club Members</a:t>
            </a:r>
          </a:p>
        </p:txBody>
      </p:sp>
      <p:sp>
        <p:nvSpPr>
          <p:cNvPr id="9" name="Slide Number Placeholder 8">
            <a:extLst>
              <a:ext uri="{FF2B5EF4-FFF2-40B4-BE49-F238E27FC236}">
                <a16:creationId xmlns:a16="http://schemas.microsoft.com/office/drawing/2014/main" id="{AB179F98-981A-4591-8E25-5C18EF0BE00B}"/>
              </a:ext>
            </a:extLst>
          </p:cNvPr>
          <p:cNvSpPr>
            <a:spLocks noGrp="1"/>
          </p:cNvSpPr>
          <p:nvPr>
            <p:ph type="sldNum" sz="quarter" idx="12"/>
          </p:nvPr>
        </p:nvSpPr>
        <p:spPr/>
        <p:txBody>
          <a:bodyPr/>
          <a:lstStyle/>
          <a:p>
            <a:fld id="{E7DA0395-8682-42B7-84B8-C4442ABFE348}" type="slidenum">
              <a:rPr lang="en-US" smtClean="0">
                <a:latin typeface="Calibri" panose="020F0502020204030204" pitchFamily="34" charset="0"/>
                <a:cs typeface="Calibri" panose="020F0502020204030204" pitchFamily="34" charset="0"/>
              </a:rPr>
              <a:t>46</a:t>
            </a:fld>
            <a:endParaRPr lang="en-US">
              <a:latin typeface="Calibri" panose="020F0502020204030204" pitchFamily="34" charset="0"/>
              <a:cs typeface="Calibri" panose="020F0502020204030204" pitchFamily="34" charset="0"/>
            </a:endParaRPr>
          </a:p>
        </p:txBody>
      </p:sp>
      <p:sp>
        <p:nvSpPr>
          <p:cNvPr id="2" name="Title 1">
            <a:extLst>
              <a:ext uri="{FF2B5EF4-FFF2-40B4-BE49-F238E27FC236}">
                <a16:creationId xmlns:a16="http://schemas.microsoft.com/office/drawing/2014/main" id="{554365CC-37E3-425F-B167-5169E99D106C}"/>
              </a:ext>
            </a:extLst>
          </p:cNvPr>
          <p:cNvSpPr>
            <a:spLocks noGrp="1"/>
          </p:cNvSpPr>
          <p:nvPr>
            <p:ph type="ctrTitle" idx="4294967295"/>
          </p:nvPr>
        </p:nvSpPr>
        <p:spPr>
          <a:xfrm>
            <a:off x="767305" y="903339"/>
            <a:ext cx="6858000" cy="336550"/>
          </a:xfrm>
        </p:spPr>
        <p:txBody>
          <a:bodyPr>
            <a:noAutofit/>
          </a:bodyPr>
          <a:lstStyle/>
          <a:p>
            <a:r>
              <a:rPr lang="en-IN" sz="1800" b="1" dirty="0">
                <a:solidFill>
                  <a:srgbClr val="FF0000"/>
                </a:solidFill>
                <a:latin typeface="Calibri" panose="020F0502020204030204" pitchFamily="34" charset="0"/>
                <a:cs typeface="Calibri" panose="020F0502020204030204" pitchFamily="34" charset="0"/>
              </a:rPr>
              <a:t>DATA CLEANING</a:t>
            </a:r>
            <a:endParaRPr lang="en-US" sz="1800" b="1" dirty="0">
              <a:solidFill>
                <a:srgbClr val="FF0000"/>
              </a:solidFill>
              <a:latin typeface="Calibri" panose="020F0502020204030204" pitchFamily="34" charset="0"/>
              <a:cs typeface="Calibri" panose="020F0502020204030204" pitchFamily="34" charset="0"/>
            </a:endParaRPr>
          </a:p>
        </p:txBody>
      </p:sp>
      <p:sp>
        <p:nvSpPr>
          <p:cNvPr id="4" name="Rectangle 3">
            <a:extLst>
              <a:ext uri="{FF2B5EF4-FFF2-40B4-BE49-F238E27FC236}">
                <a16:creationId xmlns:a16="http://schemas.microsoft.com/office/drawing/2014/main" id="{8EB3EB11-9252-4C3F-BF8C-F17A5B2651B4}"/>
              </a:ext>
            </a:extLst>
          </p:cNvPr>
          <p:cNvSpPr/>
          <p:nvPr/>
        </p:nvSpPr>
        <p:spPr>
          <a:xfrm>
            <a:off x="820315" y="1350259"/>
            <a:ext cx="6624125" cy="338554"/>
          </a:xfrm>
          <a:prstGeom prst="rect">
            <a:avLst/>
          </a:prstGeom>
        </p:spPr>
        <p:txBody>
          <a:bodyPr wrap="square">
            <a:spAutoFit/>
          </a:bodyPr>
          <a:lstStyle/>
          <a:p>
            <a:r>
              <a:rPr lang="en-IN" sz="1600" b="1" dirty="0">
                <a:solidFill>
                  <a:srgbClr val="FF0000"/>
                </a:solidFill>
                <a:latin typeface="Calibri" panose="020F0502020204030204" pitchFamily="34" charset="0"/>
                <a:cs typeface="Calibri" panose="020F0502020204030204" pitchFamily="34" charset="0"/>
              </a:rPr>
              <a:t>Design data constraints - continued</a:t>
            </a:r>
            <a:endParaRPr lang="en-US" sz="1200" b="1" dirty="0">
              <a:solidFill>
                <a:schemeClr val="accent1">
                  <a:lumMod val="75000"/>
                </a:schemeClr>
              </a:solidFill>
              <a:latin typeface="Calibri" panose="020F0502020204030204" pitchFamily="34" charset="0"/>
              <a:cs typeface="Calibri" panose="020F0502020204030204" pitchFamily="34" charset="0"/>
            </a:endParaRPr>
          </a:p>
        </p:txBody>
      </p:sp>
      <p:sp>
        <p:nvSpPr>
          <p:cNvPr id="5" name="Rectangle 4">
            <a:extLst>
              <a:ext uri="{FF2B5EF4-FFF2-40B4-BE49-F238E27FC236}">
                <a16:creationId xmlns:a16="http://schemas.microsoft.com/office/drawing/2014/main" id="{13C07F8F-D6B0-4768-9333-5590B8988E1D}"/>
              </a:ext>
            </a:extLst>
          </p:cNvPr>
          <p:cNvSpPr/>
          <p:nvPr/>
        </p:nvSpPr>
        <p:spPr>
          <a:xfrm>
            <a:off x="791308" y="1268731"/>
            <a:ext cx="7554351" cy="4656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Calibri" panose="020F0502020204030204" pitchFamily="34" charset="0"/>
              <a:cs typeface="Calibri" panose="020F0502020204030204" pitchFamily="34" charset="0"/>
            </a:endParaRPr>
          </a:p>
        </p:txBody>
      </p:sp>
      <p:sp>
        <p:nvSpPr>
          <p:cNvPr id="6" name="Rectangle 5">
            <a:extLst>
              <a:ext uri="{FF2B5EF4-FFF2-40B4-BE49-F238E27FC236}">
                <a16:creationId xmlns:a16="http://schemas.microsoft.com/office/drawing/2014/main" id="{84934839-BA1E-4293-BC76-1742EE67A1BD}"/>
              </a:ext>
            </a:extLst>
          </p:cNvPr>
          <p:cNvSpPr/>
          <p:nvPr/>
        </p:nvSpPr>
        <p:spPr>
          <a:xfrm>
            <a:off x="834716" y="1765264"/>
            <a:ext cx="6624125" cy="3185487"/>
          </a:xfrm>
          <a:prstGeom prst="rect">
            <a:avLst/>
          </a:prstGeom>
        </p:spPr>
        <p:txBody>
          <a:bodyPr wrap="square">
            <a:spAutoFit/>
          </a:bodyPr>
          <a:lstStyle/>
          <a:p>
            <a:pPr marL="358775" indent="-358775" algn="just">
              <a:spcBef>
                <a:spcPts val="450"/>
              </a:spcBef>
              <a:spcAft>
                <a:spcPts val="450"/>
              </a:spcAft>
            </a:pPr>
            <a:r>
              <a:rPr lang="en-US" sz="1500" b="1" dirty="0">
                <a:solidFill>
                  <a:schemeClr val="accent1">
                    <a:lumMod val="50000"/>
                  </a:schemeClr>
                </a:solidFill>
                <a:latin typeface="Calibri" panose="020F0502020204030204" pitchFamily="34" charset="0"/>
                <a:cs typeface="Calibri" panose="020F0502020204030204" pitchFamily="34" charset="0"/>
              </a:rPr>
              <a:t>5)  	</a:t>
            </a:r>
            <a:r>
              <a:rPr lang="en-US" sz="1600" b="1" dirty="0">
                <a:solidFill>
                  <a:schemeClr val="accent1">
                    <a:lumMod val="50000"/>
                  </a:schemeClr>
                </a:solidFill>
                <a:latin typeface="Calibri" panose="020F0502020204030204" pitchFamily="34" charset="0"/>
                <a:cs typeface="Calibri" panose="020F0502020204030204" pitchFamily="34" charset="0"/>
              </a:rPr>
              <a:t>List of values constraint such as the field gender can have one of three values Male, Female and Neutral; Postal code in India must appear in  the Pin code directory released by India Post</a:t>
            </a:r>
          </a:p>
          <a:p>
            <a:pPr marL="358775" indent="-358775" algn="just">
              <a:spcBef>
                <a:spcPts val="450"/>
              </a:spcBef>
              <a:spcAft>
                <a:spcPts val="450"/>
              </a:spcAft>
            </a:pPr>
            <a:r>
              <a:rPr lang="en-US" sz="1600" b="1" dirty="0">
                <a:solidFill>
                  <a:schemeClr val="accent1">
                    <a:lumMod val="50000"/>
                  </a:schemeClr>
                </a:solidFill>
                <a:latin typeface="Calibri" panose="020F0502020204030204" pitchFamily="34" charset="0"/>
                <a:cs typeface="Calibri" panose="020F0502020204030204" pitchFamily="34" charset="0"/>
              </a:rPr>
              <a:t>6)  	Regular expression patterns constraint such an email address field must have the pattern </a:t>
            </a:r>
            <a:r>
              <a:rPr lang="en-US" sz="1600" b="1" dirty="0" err="1">
                <a:solidFill>
                  <a:schemeClr val="accent1">
                    <a:lumMod val="50000"/>
                  </a:schemeClr>
                </a:solidFill>
                <a:latin typeface="Calibri" panose="020F0502020204030204" pitchFamily="34" charset="0"/>
                <a:cs typeface="Calibri" panose="020F0502020204030204" pitchFamily="34" charset="0"/>
              </a:rPr>
              <a:t>local-part@domain</a:t>
            </a:r>
            <a:r>
              <a:rPr lang="en-US" sz="1600" b="1" dirty="0">
                <a:solidFill>
                  <a:schemeClr val="accent1">
                    <a:lumMod val="50000"/>
                  </a:schemeClr>
                </a:solidFill>
                <a:latin typeface="Calibri" panose="020F0502020204030204" pitchFamily="34" charset="0"/>
                <a:cs typeface="Calibri" panose="020F0502020204030204" pitchFamily="34" charset="0"/>
              </a:rPr>
              <a:t> as per RFC 3696 standard. For example info@abc.com is a valid email address and info#abc.com is not valid.</a:t>
            </a:r>
          </a:p>
          <a:p>
            <a:pPr marL="358775" indent="-358775" algn="just">
              <a:spcBef>
                <a:spcPts val="450"/>
              </a:spcBef>
              <a:spcAft>
                <a:spcPts val="450"/>
              </a:spcAft>
            </a:pPr>
            <a:r>
              <a:rPr lang="en-US" sz="1600" b="1" dirty="0">
                <a:solidFill>
                  <a:schemeClr val="accent1">
                    <a:lumMod val="50000"/>
                  </a:schemeClr>
                </a:solidFill>
                <a:latin typeface="Calibri" panose="020F0502020204030204" pitchFamily="34" charset="0"/>
                <a:cs typeface="Calibri" panose="020F0502020204030204" pitchFamily="34" charset="0"/>
              </a:rPr>
              <a:t>7)  	Cross validation of multiple fields. </a:t>
            </a:r>
          </a:p>
          <a:p>
            <a:pPr marL="358775" indent="-358775" algn="just">
              <a:spcBef>
                <a:spcPts val="450"/>
              </a:spcBef>
              <a:spcAft>
                <a:spcPts val="450"/>
              </a:spcAft>
            </a:pPr>
            <a:r>
              <a:rPr lang="en-US" sz="1600" b="1" dirty="0">
                <a:solidFill>
                  <a:schemeClr val="accent1">
                    <a:lumMod val="50000"/>
                  </a:schemeClr>
                </a:solidFill>
                <a:latin typeface="Calibri" panose="020F0502020204030204" pitchFamily="34" charset="0"/>
                <a:cs typeface="Calibri" panose="020F0502020204030204" pitchFamily="34" charset="0"/>
              </a:rPr>
              <a:t>	For example, in laboratory medicine, the sum of the components of the differential white blood cell count must be equal to 100 (since they are all percentages). </a:t>
            </a:r>
          </a:p>
        </p:txBody>
      </p:sp>
      <p:sp>
        <p:nvSpPr>
          <p:cNvPr id="3" name="Rectangle 2">
            <a:extLst>
              <a:ext uri="{FF2B5EF4-FFF2-40B4-BE49-F238E27FC236}">
                <a16:creationId xmlns:a16="http://schemas.microsoft.com/office/drawing/2014/main" id="{2CDEE2F9-0410-4960-B2B2-7FFF3DB28B13}"/>
              </a:ext>
            </a:extLst>
          </p:cNvPr>
          <p:cNvSpPr/>
          <p:nvPr/>
        </p:nvSpPr>
        <p:spPr>
          <a:xfrm>
            <a:off x="956783" y="5262270"/>
            <a:ext cx="6728462" cy="553998"/>
          </a:xfrm>
          <a:prstGeom prst="rect">
            <a:avLst/>
          </a:prstGeom>
        </p:spPr>
        <p:txBody>
          <a:bodyPr wrap="square">
            <a:spAutoFit/>
          </a:bodyPr>
          <a:lstStyle/>
          <a:p>
            <a:pPr algn="just"/>
            <a:r>
              <a:rPr lang="en-US" sz="1500" b="1" i="1" dirty="0">
                <a:solidFill>
                  <a:srgbClr val="FF0000"/>
                </a:solidFill>
                <a:latin typeface="Calibri" panose="020F0502020204030204" pitchFamily="34" charset="0"/>
                <a:cs typeface="Calibri" panose="020F0502020204030204" pitchFamily="34" charset="0"/>
              </a:rPr>
              <a:t>In addition to the above, we need to fix structural errors like Country field can have entries like USA, US, United States of America, America all implying USA.</a:t>
            </a:r>
          </a:p>
        </p:txBody>
      </p:sp>
    </p:spTree>
    <p:extLst>
      <p:ext uri="{BB962C8B-B14F-4D97-AF65-F5344CB8AC3E}">
        <p14:creationId xmlns:p14="http://schemas.microsoft.com/office/powerpoint/2010/main" val="412121335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6CF7B5EA-9D74-49F2-9BC5-7A1C785FD0B4}"/>
              </a:ext>
            </a:extLst>
          </p:cNvPr>
          <p:cNvSpPr>
            <a:spLocks noGrp="1"/>
          </p:cNvSpPr>
          <p:nvPr>
            <p:ph type="dt" sz="half" idx="10"/>
          </p:nvPr>
        </p:nvSpPr>
        <p:spPr/>
        <p:txBody>
          <a:bodyPr/>
          <a:lstStyle/>
          <a:p>
            <a:fld id="{83C06CF2-5DFF-4EA8-B984-ABBF1590CE2C}" type="datetime1">
              <a:rPr lang="en-US" smtClean="0"/>
              <a:t>6/21/2021</a:t>
            </a:fld>
            <a:endParaRPr lang="en-US"/>
          </a:p>
        </p:txBody>
      </p:sp>
      <p:sp>
        <p:nvSpPr>
          <p:cNvPr id="6" name="Footer Placeholder 5">
            <a:extLst>
              <a:ext uri="{FF2B5EF4-FFF2-40B4-BE49-F238E27FC236}">
                <a16:creationId xmlns:a16="http://schemas.microsoft.com/office/drawing/2014/main" id="{DCEC91A1-3730-4CEC-8AC6-11146AA72D08}"/>
              </a:ext>
            </a:extLst>
          </p:cNvPr>
          <p:cNvSpPr>
            <a:spLocks noGrp="1"/>
          </p:cNvSpPr>
          <p:nvPr>
            <p:ph type="ftr" sz="quarter" idx="11"/>
          </p:nvPr>
        </p:nvSpPr>
        <p:spPr/>
        <p:txBody>
          <a:bodyPr/>
          <a:lstStyle/>
          <a:p>
            <a:r>
              <a:rPr lang="en-US"/>
              <a:t>Data Science Club Members</a:t>
            </a:r>
          </a:p>
        </p:txBody>
      </p:sp>
      <p:sp>
        <p:nvSpPr>
          <p:cNvPr id="8" name="Slide Number Placeholder 7">
            <a:extLst>
              <a:ext uri="{FF2B5EF4-FFF2-40B4-BE49-F238E27FC236}">
                <a16:creationId xmlns:a16="http://schemas.microsoft.com/office/drawing/2014/main" id="{445A8A8A-CA56-4028-8B44-A60585D3F38A}"/>
              </a:ext>
            </a:extLst>
          </p:cNvPr>
          <p:cNvSpPr>
            <a:spLocks noGrp="1"/>
          </p:cNvSpPr>
          <p:nvPr>
            <p:ph type="sldNum" sz="quarter" idx="12"/>
          </p:nvPr>
        </p:nvSpPr>
        <p:spPr/>
        <p:txBody>
          <a:bodyPr/>
          <a:lstStyle/>
          <a:p>
            <a:fld id="{E7DA0395-8682-42B7-84B8-C4442ABFE348}" type="slidenum">
              <a:rPr lang="en-US" smtClean="0"/>
              <a:t>47</a:t>
            </a:fld>
            <a:endParaRPr lang="en-US"/>
          </a:p>
        </p:txBody>
      </p:sp>
      <p:sp>
        <p:nvSpPr>
          <p:cNvPr id="2" name="Title 1">
            <a:extLst>
              <a:ext uri="{FF2B5EF4-FFF2-40B4-BE49-F238E27FC236}">
                <a16:creationId xmlns:a16="http://schemas.microsoft.com/office/drawing/2014/main" id="{554365CC-37E3-425F-B167-5169E99D106C}"/>
              </a:ext>
            </a:extLst>
          </p:cNvPr>
          <p:cNvSpPr>
            <a:spLocks noGrp="1"/>
          </p:cNvSpPr>
          <p:nvPr>
            <p:ph type="ctrTitle" idx="4294967295"/>
          </p:nvPr>
        </p:nvSpPr>
        <p:spPr>
          <a:xfrm>
            <a:off x="791308" y="848927"/>
            <a:ext cx="6858000" cy="336550"/>
          </a:xfrm>
        </p:spPr>
        <p:txBody>
          <a:bodyPr>
            <a:noAutofit/>
          </a:bodyPr>
          <a:lstStyle/>
          <a:p>
            <a:r>
              <a:rPr lang="en-IN" sz="1800" b="1" dirty="0">
                <a:solidFill>
                  <a:srgbClr val="FF0000"/>
                </a:solidFill>
                <a:latin typeface="Calibri" panose="020F0502020204030204" pitchFamily="34" charset="0"/>
                <a:cs typeface="Calibri" panose="020F0502020204030204" pitchFamily="34" charset="0"/>
              </a:rPr>
              <a:t>DATA CLEANING</a:t>
            </a:r>
            <a:endParaRPr lang="en-US" sz="1800" b="1" dirty="0">
              <a:solidFill>
                <a:srgbClr val="FF0000"/>
              </a:solidFill>
              <a:latin typeface="Calibri" panose="020F0502020204030204" pitchFamily="34" charset="0"/>
              <a:cs typeface="Calibri" panose="020F0502020204030204" pitchFamily="34" charset="0"/>
            </a:endParaRPr>
          </a:p>
        </p:txBody>
      </p:sp>
      <p:sp>
        <p:nvSpPr>
          <p:cNvPr id="4" name="Rectangle 3">
            <a:extLst>
              <a:ext uri="{FF2B5EF4-FFF2-40B4-BE49-F238E27FC236}">
                <a16:creationId xmlns:a16="http://schemas.microsoft.com/office/drawing/2014/main" id="{8EB3EB11-9252-4C3F-BF8C-F17A5B2651B4}"/>
              </a:ext>
            </a:extLst>
          </p:cNvPr>
          <p:cNvSpPr/>
          <p:nvPr/>
        </p:nvSpPr>
        <p:spPr>
          <a:xfrm>
            <a:off x="908245" y="1306105"/>
            <a:ext cx="6624125" cy="569387"/>
          </a:xfrm>
          <a:prstGeom prst="rect">
            <a:avLst/>
          </a:prstGeom>
        </p:spPr>
        <p:txBody>
          <a:bodyPr wrap="square">
            <a:spAutoFit/>
          </a:bodyPr>
          <a:lstStyle/>
          <a:p>
            <a:r>
              <a:rPr lang="en-US" sz="1600" b="1" dirty="0">
                <a:solidFill>
                  <a:srgbClr val="FF0000"/>
                </a:solidFill>
                <a:latin typeface="Calibri" panose="020F0502020204030204" pitchFamily="34" charset="0"/>
                <a:cs typeface="Calibri" panose="020F0502020204030204" pitchFamily="34" charset="0"/>
              </a:rPr>
              <a:t>Data cleansing tools</a:t>
            </a:r>
          </a:p>
          <a:p>
            <a:endParaRPr lang="en-US" sz="1500" b="1" dirty="0">
              <a:solidFill>
                <a:schemeClr val="accent1">
                  <a:lumMod val="75000"/>
                </a:schemeClr>
              </a:solidFill>
            </a:endParaRPr>
          </a:p>
        </p:txBody>
      </p:sp>
      <p:sp>
        <p:nvSpPr>
          <p:cNvPr id="5" name="Rectangle 4">
            <a:extLst>
              <a:ext uri="{FF2B5EF4-FFF2-40B4-BE49-F238E27FC236}">
                <a16:creationId xmlns:a16="http://schemas.microsoft.com/office/drawing/2014/main" id="{13C07F8F-D6B0-4768-9333-5590B8988E1D}"/>
              </a:ext>
            </a:extLst>
          </p:cNvPr>
          <p:cNvSpPr/>
          <p:nvPr/>
        </p:nvSpPr>
        <p:spPr>
          <a:xfrm>
            <a:off x="791308" y="1268731"/>
            <a:ext cx="7554351" cy="431464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 name="Rectangle 6">
            <a:extLst>
              <a:ext uri="{FF2B5EF4-FFF2-40B4-BE49-F238E27FC236}">
                <a16:creationId xmlns:a16="http://schemas.microsoft.com/office/drawing/2014/main" id="{4E29C8F1-5607-48A3-B3C4-E37033C2F952}"/>
              </a:ext>
            </a:extLst>
          </p:cNvPr>
          <p:cNvSpPr/>
          <p:nvPr/>
        </p:nvSpPr>
        <p:spPr>
          <a:xfrm>
            <a:off x="865246" y="1658522"/>
            <a:ext cx="4572000" cy="3323987"/>
          </a:xfrm>
          <a:prstGeom prst="rect">
            <a:avLst/>
          </a:prstGeom>
        </p:spPr>
        <p:txBody>
          <a:bodyPr>
            <a:spAutoFit/>
          </a:bodyPr>
          <a:lstStyle/>
          <a:p>
            <a:pPr>
              <a:spcBef>
                <a:spcPts val="150"/>
              </a:spcBef>
              <a:spcAft>
                <a:spcPts val="150"/>
              </a:spcAft>
            </a:pPr>
            <a:r>
              <a:rPr lang="en-US" b="1" i="1" dirty="0">
                <a:solidFill>
                  <a:schemeClr val="accent1">
                    <a:lumMod val="50000"/>
                  </a:schemeClr>
                </a:solidFill>
                <a:latin typeface="Calibri" panose="020F0502020204030204" pitchFamily="34" charset="0"/>
                <a:cs typeface="Calibri" panose="020F0502020204030204" pitchFamily="34" charset="0"/>
              </a:rPr>
              <a:t>1) Openrefine</a:t>
            </a:r>
          </a:p>
          <a:p>
            <a:pPr>
              <a:spcBef>
                <a:spcPts val="150"/>
              </a:spcBef>
              <a:spcAft>
                <a:spcPts val="150"/>
              </a:spcAft>
            </a:pPr>
            <a:r>
              <a:rPr lang="en-US" b="1" i="1" dirty="0">
                <a:solidFill>
                  <a:schemeClr val="accent1">
                    <a:lumMod val="50000"/>
                  </a:schemeClr>
                </a:solidFill>
                <a:latin typeface="Calibri" panose="020F0502020204030204" pitchFamily="34" charset="0"/>
                <a:cs typeface="Calibri" panose="020F0502020204030204" pitchFamily="34" charset="0"/>
              </a:rPr>
              <a:t>2) </a:t>
            </a:r>
            <a:r>
              <a:rPr lang="en-US" b="1" i="1" dirty="0" err="1">
                <a:solidFill>
                  <a:schemeClr val="accent1">
                    <a:lumMod val="50000"/>
                  </a:schemeClr>
                </a:solidFill>
                <a:latin typeface="Calibri" panose="020F0502020204030204" pitchFamily="34" charset="0"/>
                <a:cs typeface="Calibri" panose="020F0502020204030204" pitchFamily="34" charset="0"/>
              </a:rPr>
              <a:t>Trifacta</a:t>
            </a:r>
            <a:r>
              <a:rPr lang="en-US" b="1" i="1" dirty="0">
                <a:solidFill>
                  <a:schemeClr val="accent1">
                    <a:lumMod val="50000"/>
                  </a:schemeClr>
                </a:solidFill>
                <a:latin typeface="Calibri" panose="020F0502020204030204" pitchFamily="34" charset="0"/>
                <a:cs typeface="Calibri" panose="020F0502020204030204" pitchFamily="34" charset="0"/>
              </a:rPr>
              <a:t> Wrangler</a:t>
            </a:r>
          </a:p>
          <a:p>
            <a:pPr>
              <a:spcBef>
                <a:spcPts val="150"/>
              </a:spcBef>
              <a:spcAft>
                <a:spcPts val="150"/>
              </a:spcAft>
            </a:pPr>
            <a:r>
              <a:rPr lang="en-US" b="1" i="1" dirty="0">
                <a:solidFill>
                  <a:schemeClr val="accent1">
                    <a:lumMod val="50000"/>
                  </a:schemeClr>
                </a:solidFill>
                <a:latin typeface="Calibri" panose="020F0502020204030204" pitchFamily="34" charset="0"/>
                <a:cs typeface="Calibri" panose="020F0502020204030204" pitchFamily="34" charset="0"/>
              </a:rPr>
              <a:t>3) Drake</a:t>
            </a:r>
          </a:p>
          <a:p>
            <a:pPr>
              <a:spcBef>
                <a:spcPts val="150"/>
              </a:spcBef>
              <a:spcAft>
                <a:spcPts val="150"/>
              </a:spcAft>
            </a:pPr>
            <a:r>
              <a:rPr lang="en-US" b="1" i="1" dirty="0">
                <a:solidFill>
                  <a:schemeClr val="accent1">
                    <a:lumMod val="50000"/>
                  </a:schemeClr>
                </a:solidFill>
                <a:latin typeface="Calibri" panose="020F0502020204030204" pitchFamily="34" charset="0"/>
                <a:cs typeface="Calibri" panose="020F0502020204030204" pitchFamily="34" charset="0"/>
              </a:rPr>
              <a:t>4) TIBCO Clarity</a:t>
            </a:r>
          </a:p>
          <a:p>
            <a:pPr>
              <a:spcBef>
                <a:spcPts val="150"/>
              </a:spcBef>
              <a:spcAft>
                <a:spcPts val="150"/>
              </a:spcAft>
            </a:pPr>
            <a:r>
              <a:rPr lang="en-US" b="1" i="1" dirty="0">
                <a:solidFill>
                  <a:schemeClr val="accent1">
                    <a:lumMod val="50000"/>
                  </a:schemeClr>
                </a:solidFill>
                <a:latin typeface="Calibri" panose="020F0502020204030204" pitchFamily="34" charset="0"/>
                <a:cs typeface="Calibri" panose="020F0502020204030204" pitchFamily="34" charset="0"/>
              </a:rPr>
              <a:t>5) </a:t>
            </a:r>
            <a:r>
              <a:rPr lang="en-US" b="1" i="1" dirty="0" err="1">
                <a:solidFill>
                  <a:schemeClr val="accent1">
                    <a:lumMod val="50000"/>
                  </a:schemeClr>
                </a:solidFill>
                <a:latin typeface="Calibri" panose="020F0502020204030204" pitchFamily="34" charset="0"/>
                <a:cs typeface="Calibri" panose="020F0502020204030204" pitchFamily="34" charset="0"/>
              </a:rPr>
              <a:t>Wincore</a:t>
            </a:r>
            <a:endParaRPr lang="en-US" b="1" i="1" dirty="0">
              <a:solidFill>
                <a:schemeClr val="accent1">
                  <a:lumMod val="50000"/>
                </a:schemeClr>
              </a:solidFill>
              <a:latin typeface="Calibri" panose="020F0502020204030204" pitchFamily="34" charset="0"/>
              <a:cs typeface="Calibri" panose="020F0502020204030204" pitchFamily="34" charset="0"/>
            </a:endParaRPr>
          </a:p>
          <a:p>
            <a:pPr>
              <a:spcBef>
                <a:spcPts val="150"/>
              </a:spcBef>
              <a:spcAft>
                <a:spcPts val="150"/>
              </a:spcAft>
            </a:pPr>
            <a:r>
              <a:rPr lang="en-US" b="1" i="1" dirty="0">
                <a:solidFill>
                  <a:schemeClr val="accent1">
                    <a:lumMod val="50000"/>
                  </a:schemeClr>
                </a:solidFill>
                <a:latin typeface="Calibri" panose="020F0502020204030204" pitchFamily="34" charset="0"/>
                <a:cs typeface="Calibri" panose="020F0502020204030204" pitchFamily="34" charset="0"/>
              </a:rPr>
              <a:t>6) Data Cleaner</a:t>
            </a:r>
          </a:p>
          <a:p>
            <a:pPr>
              <a:spcBef>
                <a:spcPts val="150"/>
              </a:spcBef>
              <a:spcAft>
                <a:spcPts val="150"/>
              </a:spcAft>
            </a:pPr>
            <a:r>
              <a:rPr lang="en-US" b="1" i="1" dirty="0">
                <a:solidFill>
                  <a:schemeClr val="accent1">
                    <a:lumMod val="50000"/>
                  </a:schemeClr>
                </a:solidFill>
                <a:latin typeface="Calibri" panose="020F0502020204030204" pitchFamily="34" charset="0"/>
                <a:cs typeface="Calibri" panose="020F0502020204030204" pitchFamily="34" charset="0"/>
              </a:rPr>
              <a:t>7) Data Ladder</a:t>
            </a:r>
          </a:p>
          <a:p>
            <a:pPr>
              <a:spcBef>
                <a:spcPts val="150"/>
              </a:spcBef>
              <a:spcAft>
                <a:spcPts val="150"/>
              </a:spcAft>
            </a:pPr>
            <a:r>
              <a:rPr lang="en-US" b="1" i="1" dirty="0">
                <a:solidFill>
                  <a:schemeClr val="accent1">
                    <a:lumMod val="50000"/>
                  </a:schemeClr>
                </a:solidFill>
                <a:latin typeface="Calibri" panose="020F0502020204030204" pitchFamily="34" charset="0"/>
                <a:cs typeface="Calibri" panose="020F0502020204030204" pitchFamily="34" charset="0"/>
              </a:rPr>
              <a:t>8) </a:t>
            </a:r>
            <a:r>
              <a:rPr lang="en-US" b="1" i="1" dirty="0" err="1">
                <a:solidFill>
                  <a:schemeClr val="accent1">
                    <a:lumMod val="50000"/>
                  </a:schemeClr>
                </a:solidFill>
                <a:latin typeface="Calibri" panose="020F0502020204030204" pitchFamily="34" charset="0"/>
                <a:cs typeface="Calibri" panose="020F0502020204030204" pitchFamily="34" charset="0"/>
              </a:rPr>
              <a:t>Cloudingo</a:t>
            </a:r>
            <a:endParaRPr lang="en-US" b="1" i="1" dirty="0">
              <a:solidFill>
                <a:schemeClr val="accent1">
                  <a:lumMod val="50000"/>
                </a:schemeClr>
              </a:solidFill>
              <a:latin typeface="Calibri" panose="020F0502020204030204" pitchFamily="34" charset="0"/>
              <a:cs typeface="Calibri" panose="020F0502020204030204" pitchFamily="34" charset="0"/>
            </a:endParaRPr>
          </a:p>
          <a:p>
            <a:pPr>
              <a:spcBef>
                <a:spcPts val="150"/>
              </a:spcBef>
              <a:spcAft>
                <a:spcPts val="150"/>
              </a:spcAft>
            </a:pPr>
            <a:r>
              <a:rPr lang="en-US" b="1" i="1" dirty="0">
                <a:solidFill>
                  <a:schemeClr val="accent1">
                    <a:lumMod val="50000"/>
                  </a:schemeClr>
                </a:solidFill>
                <a:latin typeface="Calibri" panose="020F0502020204030204" pitchFamily="34" charset="0"/>
                <a:cs typeface="Calibri" panose="020F0502020204030204" pitchFamily="34" charset="0"/>
              </a:rPr>
              <a:t>9) </a:t>
            </a:r>
            <a:r>
              <a:rPr lang="en-US" b="1" i="1" dirty="0" err="1">
                <a:solidFill>
                  <a:schemeClr val="accent1">
                    <a:lumMod val="50000"/>
                  </a:schemeClr>
                </a:solidFill>
                <a:latin typeface="Calibri" panose="020F0502020204030204" pitchFamily="34" charset="0"/>
                <a:cs typeface="Calibri" panose="020F0502020204030204" pitchFamily="34" charset="0"/>
              </a:rPr>
              <a:t>Reifier</a:t>
            </a:r>
            <a:endParaRPr lang="en-US" b="1" i="1" dirty="0">
              <a:solidFill>
                <a:schemeClr val="accent1">
                  <a:lumMod val="50000"/>
                </a:schemeClr>
              </a:solidFill>
              <a:latin typeface="Calibri" panose="020F0502020204030204" pitchFamily="34" charset="0"/>
              <a:cs typeface="Calibri" panose="020F0502020204030204" pitchFamily="34" charset="0"/>
            </a:endParaRPr>
          </a:p>
          <a:p>
            <a:pPr>
              <a:spcBef>
                <a:spcPts val="150"/>
              </a:spcBef>
              <a:spcAft>
                <a:spcPts val="150"/>
              </a:spcAft>
            </a:pPr>
            <a:r>
              <a:rPr lang="en-US" b="1" i="1" dirty="0">
                <a:solidFill>
                  <a:schemeClr val="accent1">
                    <a:lumMod val="50000"/>
                  </a:schemeClr>
                </a:solidFill>
                <a:latin typeface="Calibri" panose="020F0502020204030204" pitchFamily="34" charset="0"/>
                <a:cs typeface="Calibri" panose="020F0502020204030204" pitchFamily="34" charset="0"/>
              </a:rPr>
              <a:t>10) IBM Infosphere Quality Stage</a:t>
            </a:r>
            <a:endParaRPr lang="en-US" sz="1350" b="1" i="1" dirty="0">
              <a:solidFill>
                <a:schemeClr val="accent1">
                  <a:lumMod val="50000"/>
                </a:scheme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21771314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5">
            <a:extLst>
              <a:ext uri="{FF2B5EF4-FFF2-40B4-BE49-F238E27FC236}">
                <a16:creationId xmlns:a16="http://schemas.microsoft.com/office/drawing/2014/main" id="{D0C07F07-FA82-4B7D-87D2-4C3CB4D9BD90}"/>
              </a:ext>
            </a:extLst>
          </p:cNvPr>
          <p:cNvSpPr>
            <a:spLocks noGrp="1"/>
          </p:cNvSpPr>
          <p:nvPr>
            <p:ph type="dt" sz="half" idx="10"/>
          </p:nvPr>
        </p:nvSpPr>
        <p:spPr/>
        <p:txBody>
          <a:bodyPr/>
          <a:lstStyle/>
          <a:p>
            <a:fld id="{4893867E-A3C5-4C8F-9C68-831CA2118DE8}" type="datetime1">
              <a:rPr lang="en-US" smtClean="0">
                <a:latin typeface="Calibri" panose="020F0502020204030204" pitchFamily="34" charset="0"/>
                <a:cs typeface="Calibri" panose="020F0502020204030204" pitchFamily="34" charset="0"/>
              </a:rPr>
              <a:t>6/21/2021</a:t>
            </a:fld>
            <a:endParaRPr lang="en-US">
              <a:latin typeface="Calibri" panose="020F0502020204030204" pitchFamily="34" charset="0"/>
              <a:cs typeface="Calibri" panose="020F0502020204030204" pitchFamily="34" charset="0"/>
            </a:endParaRPr>
          </a:p>
        </p:txBody>
      </p:sp>
      <p:sp>
        <p:nvSpPr>
          <p:cNvPr id="7" name="Footer Placeholder 6">
            <a:extLst>
              <a:ext uri="{FF2B5EF4-FFF2-40B4-BE49-F238E27FC236}">
                <a16:creationId xmlns:a16="http://schemas.microsoft.com/office/drawing/2014/main" id="{66DE8F54-E9DB-414F-81FF-A3E48CEED6AA}"/>
              </a:ext>
            </a:extLst>
          </p:cNvPr>
          <p:cNvSpPr>
            <a:spLocks noGrp="1"/>
          </p:cNvSpPr>
          <p:nvPr>
            <p:ph type="ftr" sz="quarter" idx="11"/>
          </p:nvPr>
        </p:nvSpPr>
        <p:spPr/>
        <p:txBody>
          <a:bodyPr/>
          <a:lstStyle/>
          <a:p>
            <a:r>
              <a:rPr lang="en-US">
                <a:latin typeface="Calibri" panose="020F0502020204030204" pitchFamily="34" charset="0"/>
                <a:cs typeface="Calibri" panose="020F0502020204030204" pitchFamily="34" charset="0"/>
              </a:rPr>
              <a:t>Data Science Club Members</a:t>
            </a:r>
          </a:p>
        </p:txBody>
      </p:sp>
      <p:sp>
        <p:nvSpPr>
          <p:cNvPr id="8" name="Slide Number Placeholder 7">
            <a:extLst>
              <a:ext uri="{FF2B5EF4-FFF2-40B4-BE49-F238E27FC236}">
                <a16:creationId xmlns:a16="http://schemas.microsoft.com/office/drawing/2014/main" id="{33D73929-D183-4711-AB36-0060880088BD}"/>
              </a:ext>
            </a:extLst>
          </p:cNvPr>
          <p:cNvSpPr>
            <a:spLocks noGrp="1"/>
          </p:cNvSpPr>
          <p:nvPr>
            <p:ph type="sldNum" sz="quarter" idx="12"/>
          </p:nvPr>
        </p:nvSpPr>
        <p:spPr/>
        <p:txBody>
          <a:bodyPr/>
          <a:lstStyle/>
          <a:p>
            <a:fld id="{E7DA0395-8682-42B7-84B8-C4442ABFE348}" type="slidenum">
              <a:rPr lang="en-US" smtClean="0">
                <a:latin typeface="Calibri" panose="020F0502020204030204" pitchFamily="34" charset="0"/>
                <a:cs typeface="Calibri" panose="020F0502020204030204" pitchFamily="34" charset="0"/>
              </a:rPr>
              <a:t>48</a:t>
            </a:fld>
            <a:endParaRPr lang="en-US">
              <a:latin typeface="Calibri" panose="020F0502020204030204" pitchFamily="34" charset="0"/>
              <a:cs typeface="Calibri" panose="020F0502020204030204" pitchFamily="34" charset="0"/>
            </a:endParaRPr>
          </a:p>
        </p:txBody>
      </p:sp>
      <p:sp>
        <p:nvSpPr>
          <p:cNvPr id="2" name="Title 1">
            <a:extLst>
              <a:ext uri="{FF2B5EF4-FFF2-40B4-BE49-F238E27FC236}">
                <a16:creationId xmlns:a16="http://schemas.microsoft.com/office/drawing/2014/main" id="{554365CC-37E3-425F-B167-5169E99D106C}"/>
              </a:ext>
            </a:extLst>
          </p:cNvPr>
          <p:cNvSpPr>
            <a:spLocks noGrp="1"/>
          </p:cNvSpPr>
          <p:nvPr>
            <p:ph type="ctrTitle" idx="4294967295"/>
          </p:nvPr>
        </p:nvSpPr>
        <p:spPr>
          <a:xfrm>
            <a:off x="791308" y="871462"/>
            <a:ext cx="6858000" cy="336550"/>
          </a:xfrm>
        </p:spPr>
        <p:txBody>
          <a:bodyPr>
            <a:noAutofit/>
          </a:bodyPr>
          <a:lstStyle/>
          <a:p>
            <a:r>
              <a:rPr lang="en-IN" sz="1800" b="1" dirty="0">
                <a:solidFill>
                  <a:srgbClr val="FF0000"/>
                </a:solidFill>
                <a:latin typeface="Calibri" panose="020F0502020204030204" pitchFamily="34" charset="0"/>
                <a:cs typeface="Calibri" panose="020F0502020204030204" pitchFamily="34" charset="0"/>
              </a:rPr>
              <a:t>DATA CLEANING</a:t>
            </a:r>
            <a:endParaRPr lang="en-US" sz="1800" b="1" dirty="0">
              <a:solidFill>
                <a:srgbClr val="FF0000"/>
              </a:solidFill>
              <a:latin typeface="Calibri" panose="020F0502020204030204" pitchFamily="34" charset="0"/>
              <a:cs typeface="Calibri" panose="020F0502020204030204" pitchFamily="34" charset="0"/>
            </a:endParaRPr>
          </a:p>
        </p:txBody>
      </p:sp>
      <p:sp>
        <p:nvSpPr>
          <p:cNvPr id="4" name="Rectangle 3">
            <a:extLst>
              <a:ext uri="{FF2B5EF4-FFF2-40B4-BE49-F238E27FC236}">
                <a16:creationId xmlns:a16="http://schemas.microsoft.com/office/drawing/2014/main" id="{8EB3EB11-9252-4C3F-BF8C-F17A5B2651B4}"/>
              </a:ext>
            </a:extLst>
          </p:cNvPr>
          <p:cNvSpPr/>
          <p:nvPr/>
        </p:nvSpPr>
        <p:spPr>
          <a:xfrm>
            <a:off x="798341" y="1352933"/>
            <a:ext cx="6624125" cy="600164"/>
          </a:xfrm>
          <a:prstGeom prst="rect">
            <a:avLst/>
          </a:prstGeom>
        </p:spPr>
        <p:txBody>
          <a:bodyPr wrap="square">
            <a:spAutoFit/>
          </a:bodyPr>
          <a:lstStyle/>
          <a:p>
            <a:r>
              <a:rPr lang="en-US" b="1" dirty="0">
                <a:solidFill>
                  <a:srgbClr val="FF0000"/>
                </a:solidFill>
                <a:latin typeface="Calibri" panose="020F0502020204030204" pitchFamily="34" charset="0"/>
                <a:cs typeface="Calibri" panose="020F0502020204030204" pitchFamily="34" charset="0"/>
              </a:rPr>
              <a:t>Interactive Data Transformation Tools (IDT) vs Excel</a:t>
            </a:r>
          </a:p>
          <a:p>
            <a:endParaRPr lang="en-US" sz="1500" b="1" dirty="0">
              <a:solidFill>
                <a:schemeClr val="accent1">
                  <a:lumMod val="75000"/>
                </a:schemeClr>
              </a:solidFill>
              <a:latin typeface="Calibri" panose="020F0502020204030204" pitchFamily="34" charset="0"/>
              <a:cs typeface="Calibri" panose="020F0502020204030204" pitchFamily="34" charset="0"/>
            </a:endParaRPr>
          </a:p>
        </p:txBody>
      </p:sp>
      <p:sp>
        <p:nvSpPr>
          <p:cNvPr id="5" name="Rectangle 4">
            <a:extLst>
              <a:ext uri="{FF2B5EF4-FFF2-40B4-BE49-F238E27FC236}">
                <a16:creationId xmlns:a16="http://schemas.microsoft.com/office/drawing/2014/main" id="{13C07F8F-D6B0-4768-9333-5590B8988E1D}"/>
              </a:ext>
            </a:extLst>
          </p:cNvPr>
          <p:cNvSpPr/>
          <p:nvPr/>
        </p:nvSpPr>
        <p:spPr>
          <a:xfrm>
            <a:off x="791308" y="1268731"/>
            <a:ext cx="7554351" cy="431464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Calibri" panose="020F0502020204030204" pitchFamily="34" charset="0"/>
              <a:cs typeface="Calibri" panose="020F0502020204030204" pitchFamily="34" charset="0"/>
            </a:endParaRPr>
          </a:p>
        </p:txBody>
      </p:sp>
      <p:sp>
        <p:nvSpPr>
          <p:cNvPr id="3" name="Rectangle 2">
            <a:extLst>
              <a:ext uri="{FF2B5EF4-FFF2-40B4-BE49-F238E27FC236}">
                <a16:creationId xmlns:a16="http://schemas.microsoft.com/office/drawing/2014/main" id="{9AC23092-A9B8-4C42-8A20-EE2DFA6D625C}"/>
              </a:ext>
            </a:extLst>
          </p:cNvPr>
          <p:cNvSpPr/>
          <p:nvPr/>
        </p:nvSpPr>
        <p:spPr>
          <a:xfrm>
            <a:off x="821870" y="1718948"/>
            <a:ext cx="7185554" cy="2375009"/>
          </a:xfrm>
          <a:prstGeom prst="rect">
            <a:avLst/>
          </a:prstGeom>
        </p:spPr>
        <p:txBody>
          <a:bodyPr wrap="square">
            <a:spAutoFit/>
          </a:bodyPr>
          <a:lstStyle/>
          <a:p>
            <a:pPr marL="257175" indent="-257175" algn="just">
              <a:spcBef>
                <a:spcPts val="225"/>
              </a:spcBef>
              <a:spcAft>
                <a:spcPts val="225"/>
              </a:spcAft>
              <a:buFont typeface="Wingdings" panose="05000000000000000000" pitchFamily="2" charset="2"/>
              <a:buChar char="Ø"/>
            </a:pPr>
            <a:r>
              <a:rPr lang="en-US" sz="1500" b="1" dirty="0">
                <a:solidFill>
                  <a:schemeClr val="accent1">
                    <a:lumMod val="50000"/>
                  </a:schemeClr>
                </a:solidFill>
                <a:latin typeface="Calibri" panose="020F0502020204030204" pitchFamily="34" charset="0"/>
                <a:cs typeface="Calibri" panose="020F0502020204030204" pitchFamily="34" charset="0"/>
              </a:rPr>
              <a:t>You can use Microsoft Excel to sort your data based on numerical, alphabetical and custom-developed filters, which allows you to detect errors more easily. </a:t>
            </a:r>
          </a:p>
          <a:p>
            <a:pPr marL="257175" indent="-257175" algn="just">
              <a:spcBef>
                <a:spcPts val="225"/>
              </a:spcBef>
              <a:spcAft>
                <a:spcPts val="225"/>
              </a:spcAft>
              <a:buFont typeface="Wingdings" panose="05000000000000000000" pitchFamily="2" charset="2"/>
              <a:buChar char="Ø"/>
            </a:pPr>
            <a:r>
              <a:rPr lang="en-US" sz="1500" b="1" dirty="0">
                <a:solidFill>
                  <a:schemeClr val="accent1">
                    <a:lumMod val="50000"/>
                  </a:schemeClr>
                </a:solidFill>
                <a:latin typeface="Calibri" panose="020F0502020204030204" pitchFamily="34" charset="0"/>
                <a:cs typeface="Calibri" panose="020F0502020204030204" pitchFamily="34" charset="0"/>
              </a:rPr>
              <a:t>Setting up these filters in a spreadsheet can be cumbersome, as they are a secondary functionality. </a:t>
            </a:r>
          </a:p>
          <a:p>
            <a:pPr marL="257175" indent="-257175" algn="just">
              <a:spcBef>
                <a:spcPts val="225"/>
              </a:spcBef>
              <a:spcAft>
                <a:spcPts val="225"/>
              </a:spcAft>
              <a:buFont typeface="Wingdings" panose="05000000000000000000" pitchFamily="2" charset="2"/>
              <a:buChar char="Ø"/>
            </a:pPr>
            <a:r>
              <a:rPr lang="en-US" sz="1500" b="1" dirty="0">
                <a:solidFill>
                  <a:schemeClr val="accent1">
                    <a:lumMod val="50000"/>
                  </a:schemeClr>
                </a:solidFill>
                <a:latin typeface="Calibri" panose="020F0502020204030204" pitchFamily="34" charset="0"/>
                <a:cs typeface="Calibri" panose="020F0502020204030204" pitchFamily="34" charset="0"/>
              </a:rPr>
              <a:t>On a more general level, we could say that spreadsheets are designed to work on individual rows and cells</a:t>
            </a:r>
          </a:p>
          <a:p>
            <a:pPr marL="257175" indent="-257175" algn="just">
              <a:spcBef>
                <a:spcPts val="225"/>
              </a:spcBef>
              <a:spcAft>
                <a:spcPts val="225"/>
              </a:spcAft>
              <a:buFont typeface="Wingdings" panose="05000000000000000000" pitchFamily="2" charset="2"/>
              <a:buChar char="Ø"/>
            </a:pPr>
            <a:r>
              <a:rPr lang="en-US" sz="1500" b="1" dirty="0">
                <a:solidFill>
                  <a:schemeClr val="accent1">
                    <a:lumMod val="50000"/>
                  </a:schemeClr>
                </a:solidFill>
                <a:latin typeface="Calibri" panose="020F0502020204030204" pitchFamily="34" charset="0"/>
                <a:cs typeface="Calibri" panose="020F0502020204030204" pitchFamily="34" charset="0"/>
              </a:rPr>
              <a:t>IDTs operate on large ranges of data at once. </a:t>
            </a:r>
          </a:p>
          <a:p>
            <a:pPr marL="257175" indent="-257175" algn="just">
              <a:spcBef>
                <a:spcPts val="225"/>
              </a:spcBef>
              <a:spcAft>
                <a:spcPts val="225"/>
              </a:spcAft>
              <a:buFont typeface="Wingdings" panose="05000000000000000000" pitchFamily="2" charset="2"/>
              <a:buChar char="Ø"/>
            </a:pPr>
            <a:r>
              <a:rPr lang="en-US" sz="1500" b="1" dirty="0">
                <a:solidFill>
                  <a:schemeClr val="accent1">
                    <a:lumMod val="50000"/>
                  </a:schemeClr>
                </a:solidFill>
                <a:latin typeface="Calibri" panose="020F0502020204030204" pitchFamily="34" charset="0"/>
                <a:cs typeface="Calibri" panose="020F0502020204030204" pitchFamily="34" charset="0"/>
              </a:rPr>
              <a:t>These ‘spreadsheets on steroids’ offer an integrated and user-friendly interface through which end users can detect and correct errors.</a:t>
            </a:r>
          </a:p>
        </p:txBody>
      </p:sp>
    </p:spTree>
    <p:extLst>
      <p:ext uri="{BB962C8B-B14F-4D97-AF65-F5344CB8AC3E}">
        <p14:creationId xmlns:p14="http://schemas.microsoft.com/office/powerpoint/2010/main" val="29716262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9069EB-9D9E-40FE-9871-66E7F2C57F83}"/>
              </a:ext>
            </a:extLst>
          </p:cNvPr>
          <p:cNvSpPr>
            <a:spLocks noGrp="1"/>
          </p:cNvSpPr>
          <p:nvPr>
            <p:ph type="dt" sz="half" idx="10"/>
          </p:nvPr>
        </p:nvSpPr>
        <p:spPr/>
        <p:txBody>
          <a:bodyPr/>
          <a:lstStyle/>
          <a:p>
            <a:fld id="{A8D5CBC8-3190-4505-A23B-C5A3201DBDAF}" type="datetime1">
              <a:rPr lang="en-US" smtClean="0">
                <a:latin typeface="Calibri" panose="020F0502020204030204" pitchFamily="34" charset="0"/>
                <a:cs typeface="Calibri" panose="020F0502020204030204" pitchFamily="34" charset="0"/>
              </a:rPr>
              <a:t>6/21/2021</a:t>
            </a:fld>
            <a:endParaRPr lang="en-US">
              <a:latin typeface="Calibri" panose="020F0502020204030204" pitchFamily="34" charset="0"/>
              <a:cs typeface="Calibri" panose="020F0502020204030204" pitchFamily="34" charset="0"/>
            </a:endParaRPr>
          </a:p>
        </p:txBody>
      </p:sp>
      <p:sp>
        <p:nvSpPr>
          <p:cNvPr id="7" name="Footer Placeholder 6">
            <a:extLst>
              <a:ext uri="{FF2B5EF4-FFF2-40B4-BE49-F238E27FC236}">
                <a16:creationId xmlns:a16="http://schemas.microsoft.com/office/drawing/2014/main" id="{81655AC7-E587-4413-8F81-3B04FA272190}"/>
              </a:ext>
            </a:extLst>
          </p:cNvPr>
          <p:cNvSpPr>
            <a:spLocks noGrp="1"/>
          </p:cNvSpPr>
          <p:nvPr>
            <p:ph type="ftr" sz="quarter" idx="11"/>
          </p:nvPr>
        </p:nvSpPr>
        <p:spPr/>
        <p:txBody>
          <a:bodyPr/>
          <a:lstStyle/>
          <a:p>
            <a:r>
              <a:rPr lang="en-US">
                <a:latin typeface="Calibri" panose="020F0502020204030204" pitchFamily="34" charset="0"/>
                <a:cs typeface="Calibri" panose="020F0502020204030204" pitchFamily="34" charset="0"/>
              </a:rPr>
              <a:t>Data Science Club Members</a:t>
            </a:r>
          </a:p>
        </p:txBody>
      </p:sp>
      <p:sp>
        <p:nvSpPr>
          <p:cNvPr id="8" name="Slide Number Placeholder 7">
            <a:extLst>
              <a:ext uri="{FF2B5EF4-FFF2-40B4-BE49-F238E27FC236}">
                <a16:creationId xmlns:a16="http://schemas.microsoft.com/office/drawing/2014/main" id="{78A37035-DCE8-48FB-94E5-853EE21CC921}"/>
              </a:ext>
            </a:extLst>
          </p:cNvPr>
          <p:cNvSpPr>
            <a:spLocks noGrp="1"/>
          </p:cNvSpPr>
          <p:nvPr>
            <p:ph type="sldNum" sz="quarter" idx="12"/>
          </p:nvPr>
        </p:nvSpPr>
        <p:spPr/>
        <p:txBody>
          <a:bodyPr/>
          <a:lstStyle/>
          <a:p>
            <a:fld id="{E7DA0395-8682-42B7-84B8-C4442ABFE348}" type="slidenum">
              <a:rPr lang="en-US" smtClean="0">
                <a:latin typeface="Calibri" panose="020F0502020204030204" pitchFamily="34" charset="0"/>
                <a:cs typeface="Calibri" panose="020F0502020204030204" pitchFamily="34" charset="0"/>
              </a:rPr>
              <a:t>49</a:t>
            </a:fld>
            <a:endParaRPr lang="en-US">
              <a:latin typeface="Calibri" panose="020F0502020204030204" pitchFamily="34" charset="0"/>
              <a:cs typeface="Calibri" panose="020F0502020204030204" pitchFamily="34" charset="0"/>
            </a:endParaRPr>
          </a:p>
        </p:txBody>
      </p:sp>
      <p:sp>
        <p:nvSpPr>
          <p:cNvPr id="2" name="Title 1">
            <a:extLst>
              <a:ext uri="{FF2B5EF4-FFF2-40B4-BE49-F238E27FC236}">
                <a16:creationId xmlns:a16="http://schemas.microsoft.com/office/drawing/2014/main" id="{554365CC-37E3-425F-B167-5169E99D106C}"/>
              </a:ext>
            </a:extLst>
          </p:cNvPr>
          <p:cNvSpPr>
            <a:spLocks noGrp="1"/>
          </p:cNvSpPr>
          <p:nvPr>
            <p:ph type="ctrTitle" idx="4294967295"/>
          </p:nvPr>
        </p:nvSpPr>
        <p:spPr>
          <a:xfrm>
            <a:off x="791308" y="871462"/>
            <a:ext cx="6858000" cy="336550"/>
          </a:xfrm>
        </p:spPr>
        <p:txBody>
          <a:bodyPr>
            <a:noAutofit/>
          </a:bodyPr>
          <a:lstStyle/>
          <a:p>
            <a:r>
              <a:rPr lang="en-IN" sz="1800" b="1" dirty="0">
                <a:solidFill>
                  <a:srgbClr val="FF0000"/>
                </a:solidFill>
                <a:latin typeface="Calibri" panose="020F0502020204030204" pitchFamily="34" charset="0"/>
                <a:cs typeface="Calibri" panose="020F0502020204030204" pitchFamily="34" charset="0"/>
              </a:rPr>
              <a:t>DATA CLEANING</a:t>
            </a:r>
            <a:endParaRPr lang="en-US" sz="1800" b="1" dirty="0">
              <a:solidFill>
                <a:srgbClr val="FF0000"/>
              </a:solidFill>
              <a:latin typeface="Calibri" panose="020F0502020204030204" pitchFamily="34" charset="0"/>
              <a:cs typeface="Calibri" panose="020F0502020204030204" pitchFamily="34" charset="0"/>
            </a:endParaRPr>
          </a:p>
        </p:txBody>
      </p:sp>
      <p:sp>
        <p:nvSpPr>
          <p:cNvPr id="4" name="Rectangle 3">
            <a:extLst>
              <a:ext uri="{FF2B5EF4-FFF2-40B4-BE49-F238E27FC236}">
                <a16:creationId xmlns:a16="http://schemas.microsoft.com/office/drawing/2014/main" id="{8EB3EB11-9252-4C3F-BF8C-F17A5B2651B4}"/>
              </a:ext>
            </a:extLst>
          </p:cNvPr>
          <p:cNvSpPr/>
          <p:nvPr/>
        </p:nvSpPr>
        <p:spPr>
          <a:xfrm>
            <a:off x="1025183" y="1302069"/>
            <a:ext cx="6624125" cy="600164"/>
          </a:xfrm>
          <a:prstGeom prst="rect">
            <a:avLst/>
          </a:prstGeom>
        </p:spPr>
        <p:txBody>
          <a:bodyPr wrap="square">
            <a:spAutoFit/>
          </a:bodyPr>
          <a:lstStyle/>
          <a:p>
            <a:r>
              <a:rPr lang="en-US" b="1" dirty="0">
                <a:solidFill>
                  <a:srgbClr val="FF0000"/>
                </a:solidFill>
                <a:latin typeface="Calibri" panose="020F0502020204030204" pitchFamily="34" charset="0"/>
                <a:cs typeface="Calibri" panose="020F0502020204030204" pitchFamily="34" charset="0"/>
              </a:rPr>
              <a:t>Openrefine tool</a:t>
            </a:r>
          </a:p>
          <a:p>
            <a:endParaRPr lang="en-US" sz="1500" b="1" dirty="0">
              <a:solidFill>
                <a:schemeClr val="accent1">
                  <a:lumMod val="75000"/>
                </a:schemeClr>
              </a:solidFill>
              <a:latin typeface="Calibri" panose="020F0502020204030204" pitchFamily="34" charset="0"/>
              <a:cs typeface="Calibri" panose="020F0502020204030204" pitchFamily="34" charset="0"/>
            </a:endParaRPr>
          </a:p>
        </p:txBody>
      </p:sp>
      <p:sp>
        <p:nvSpPr>
          <p:cNvPr id="5" name="Rectangle 4">
            <a:extLst>
              <a:ext uri="{FF2B5EF4-FFF2-40B4-BE49-F238E27FC236}">
                <a16:creationId xmlns:a16="http://schemas.microsoft.com/office/drawing/2014/main" id="{13C07F8F-D6B0-4768-9333-5590B8988E1D}"/>
              </a:ext>
            </a:extLst>
          </p:cNvPr>
          <p:cNvSpPr/>
          <p:nvPr/>
        </p:nvSpPr>
        <p:spPr>
          <a:xfrm>
            <a:off x="791308" y="1268731"/>
            <a:ext cx="7554351" cy="431464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Calibri" panose="020F0502020204030204" pitchFamily="34" charset="0"/>
              <a:cs typeface="Calibri" panose="020F0502020204030204" pitchFamily="34" charset="0"/>
            </a:endParaRPr>
          </a:p>
        </p:txBody>
      </p:sp>
      <p:sp>
        <p:nvSpPr>
          <p:cNvPr id="6" name="Rectangle 5">
            <a:extLst>
              <a:ext uri="{FF2B5EF4-FFF2-40B4-BE49-F238E27FC236}">
                <a16:creationId xmlns:a16="http://schemas.microsoft.com/office/drawing/2014/main" id="{63ED8C19-AD5C-40F5-B5B5-7ECDC531762E}"/>
              </a:ext>
            </a:extLst>
          </p:cNvPr>
          <p:cNvSpPr/>
          <p:nvPr/>
        </p:nvSpPr>
        <p:spPr>
          <a:xfrm>
            <a:off x="791308" y="1701294"/>
            <a:ext cx="7320476" cy="3539430"/>
          </a:xfrm>
          <a:prstGeom prst="rect">
            <a:avLst/>
          </a:prstGeom>
        </p:spPr>
        <p:txBody>
          <a:bodyPr wrap="square">
            <a:spAutoFit/>
          </a:bodyPr>
          <a:lstStyle/>
          <a:p>
            <a:pPr marL="358775" indent="-358775" algn="just">
              <a:buFont typeface="Wingdings" panose="05000000000000000000" pitchFamily="2" charset="2"/>
              <a:buChar char="Ø"/>
            </a:pPr>
            <a:r>
              <a:rPr lang="en-US" sz="1600" dirty="0">
                <a:solidFill>
                  <a:schemeClr val="accent1">
                    <a:lumMod val="50000"/>
                  </a:schemeClr>
                </a:solidFill>
                <a:latin typeface="Calibri" panose="020F0502020204030204" pitchFamily="34" charset="0"/>
                <a:cs typeface="Calibri" panose="020F0502020204030204" pitchFamily="34" charset="0"/>
              </a:rPr>
              <a:t>Openrefine, previously known as </a:t>
            </a:r>
            <a:r>
              <a:rPr lang="en-US" sz="1600" dirty="0" err="1">
                <a:solidFill>
                  <a:schemeClr val="accent1">
                    <a:lumMod val="50000"/>
                  </a:schemeClr>
                </a:solidFill>
                <a:latin typeface="Calibri" panose="020F0502020204030204" pitchFamily="34" charset="0"/>
                <a:cs typeface="Calibri" panose="020F0502020204030204" pitchFamily="34" charset="0"/>
              </a:rPr>
              <a:t>GoogleRefine</a:t>
            </a:r>
            <a:r>
              <a:rPr lang="en-US" sz="1600" dirty="0">
                <a:solidFill>
                  <a:schemeClr val="accent1">
                    <a:lumMod val="50000"/>
                  </a:schemeClr>
                </a:solidFill>
                <a:latin typeface="Calibri" panose="020F0502020204030204" pitchFamily="34" charset="0"/>
                <a:cs typeface="Calibri" panose="020F0502020204030204" pitchFamily="34" charset="0"/>
              </a:rPr>
              <a:t>, is a powerful, open source software which visualizes and manipulates large quantities of data all at once. </a:t>
            </a:r>
          </a:p>
          <a:p>
            <a:pPr marL="358775" indent="-358775" algn="just">
              <a:buFont typeface="Wingdings" panose="05000000000000000000" pitchFamily="2" charset="2"/>
              <a:buChar char="Ø"/>
            </a:pPr>
            <a:r>
              <a:rPr lang="en-US" sz="1600" dirty="0">
                <a:solidFill>
                  <a:schemeClr val="accent1">
                    <a:lumMod val="50000"/>
                  </a:schemeClr>
                </a:solidFill>
                <a:latin typeface="Calibri" panose="020F0502020204030204" pitchFamily="34" charset="0"/>
                <a:cs typeface="Calibri" panose="020F0502020204030204" pitchFamily="34" charset="0"/>
              </a:rPr>
              <a:t>Openrefine looks like a spreadsheet, but operates like a database, allowing for increased discovery capabilities beyond programs like Microsoft Excel.</a:t>
            </a:r>
          </a:p>
          <a:p>
            <a:pPr marL="358775" indent="-358775" algn="just">
              <a:buFont typeface="Wingdings" panose="05000000000000000000" pitchFamily="2" charset="2"/>
              <a:buChar char="Ø"/>
            </a:pPr>
            <a:r>
              <a:rPr lang="en-US" sz="1600" dirty="0">
                <a:solidFill>
                  <a:schemeClr val="accent1">
                    <a:lumMod val="50000"/>
                  </a:schemeClr>
                </a:solidFill>
                <a:latin typeface="Calibri" panose="020F0502020204030204" pitchFamily="34" charset="0"/>
                <a:cs typeface="Calibri" panose="020F0502020204030204" pitchFamily="34" charset="0"/>
              </a:rPr>
              <a:t>Openrefine is a Java program that runs on your machine (not in the cloud): it is a desktop application that uses your web browser as a graphical interface. No internet connection is needed, and none of the data or commands you enter in Openrefine are sent to a remote server.</a:t>
            </a:r>
          </a:p>
          <a:p>
            <a:pPr marL="358775" indent="-358775" algn="just">
              <a:buFont typeface="Wingdings" panose="05000000000000000000" pitchFamily="2" charset="2"/>
              <a:buChar char="Ø"/>
            </a:pPr>
            <a:r>
              <a:rPr lang="en-US" sz="1600" dirty="0" err="1">
                <a:solidFill>
                  <a:schemeClr val="accent1">
                    <a:lumMod val="50000"/>
                  </a:schemeClr>
                </a:solidFill>
                <a:latin typeface="Calibri" panose="020F0502020204030204" pitchFamily="34" charset="0"/>
                <a:cs typeface="Calibri" panose="020F0502020204030204" pitchFamily="34" charset="0"/>
              </a:rPr>
              <a:t>Openrefine</a:t>
            </a:r>
            <a:r>
              <a:rPr lang="en-US" sz="1600" dirty="0">
                <a:solidFill>
                  <a:schemeClr val="accent1">
                    <a:lumMod val="50000"/>
                  </a:schemeClr>
                </a:solidFill>
                <a:latin typeface="Calibri" panose="020F0502020204030204" pitchFamily="34" charset="0"/>
                <a:cs typeface="Calibri" panose="020F0502020204030204" pitchFamily="34" charset="0"/>
              </a:rPr>
              <a:t> does not modify your original dataset. All actions are easily reversed in </a:t>
            </a:r>
            <a:r>
              <a:rPr lang="en-US" sz="1600" dirty="0" err="1">
                <a:solidFill>
                  <a:schemeClr val="accent1">
                    <a:lumMod val="50000"/>
                  </a:schemeClr>
                </a:solidFill>
                <a:latin typeface="Calibri" panose="020F0502020204030204" pitchFamily="34" charset="0"/>
                <a:cs typeface="Calibri" panose="020F0502020204030204" pitchFamily="34" charset="0"/>
              </a:rPr>
              <a:t>Openrefine</a:t>
            </a:r>
            <a:r>
              <a:rPr lang="en-US" sz="1600" dirty="0">
                <a:solidFill>
                  <a:schemeClr val="accent1">
                    <a:lumMod val="50000"/>
                  </a:schemeClr>
                </a:solidFill>
                <a:latin typeface="Calibri" panose="020F0502020204030204" pitchFamily="34" charset="0"/>
                <a:cs typeface="Calibri" panose="020F0502020204030204" pitchFamily="34" charset="0"/>
              </a:rPr>
              <a:t> and you can capture all the actions applied to your data and share this documentation with your publication as supplemental material. </a:t>
            </a:r>
          </a:p>
          <a:p>
            <a:pPr marL="358775" indent="-358775" algn="just">
              <a:buFont typeface="Wingdings" panose="05000000000000000000" pitchFamily="2" charset="2"/>
              <a:buChar char="Ø"/>
            </a:pPr>
            <a:r>
              <a:rPr lang="en-US" sz="1600" dirty="0" err="1">
                <a:solidFill>
                  <a:schemeClr val="accent1">
                    <a:lumMod val="50000"/>
                  </a:schemeClr>
                </a:solidFill>
                <a:latin typeface="Calibri" panose="020F0502020204030204" pitchFamily="34" charset="0"/>
                <a:cs typeface="Calibri" panose="020F0502020204030204" pitchFamily="34" charset="0"/>
              </a:rPr>
              <a:t>Openrefine</a:t>
            </a:r>
            <a:r>
              <a:rPr lang="en-US" sz="1600" dirty="0">
                <a:solidFill>
                  <a:schemeClr val="accent1">
                    <a:lumMod val="50000"/>
                  </a:schemeClr>
                </a:solidFill>
                <a:latin typeface="Calibri" panose="020F0502020204030204" pitchFamily="34" charset="0"/>
                <a:cs typeface="Calibri" panose="020F0502020204030204" pitchFamily="34" charset="0"/>
              </a:rPr>
              <a:t> saves as you go. You can return to the project at any time to pick up where you left off or export your data to a new file.</a:t>
            </a:r>
          </a:p>
          <a:p>
            <a:pPr marL="358775" indent="-358775" algn="just">
              <a:buFont typeface="Wingdings" panose="05000000000000000000" pitchFamily="2" charset="2"/>
              <a:buChar char="Ø"/>
            </a:pPr>
            <a:r>
              <a:rPr lang="en-US" sz="1600" dirty="0" err="1">
                <a:solidFill>
                  <a:schemeClr val="accent1">
                    <a:lumMod val="50000"/>
                  </a:schemeClr>
                </a:solidFill>
                <a:latin typeface="Calibri" panose="020F0502020204030204" pitchFamily="34" charset="0"/>
                <a:cs typeface="Calibri" panose="020F0502020204030204" pitchFamily="34" charset="0"/>
              </a:rPr>
              <a:t>Openrefine</a:t>
            </a:r>
            <a:r>
              <a:rPr lang="en-US" sz="1600" dirty="0">
                <a:solidFill>
                  <a:schemeClr val="accent1">
                    <a:lumMod val="50000"/>
                  </a:schemeClr>
                </a:solidFill>
                <a:latin typeface="Calibri" panose="020F0502020204030204" pitchFamily="34" charset="0"/>
                <a:cs typeface="Calibri" panose="020F0502020204030204" pitchFamily="34" charset="0"/>
              </a:rPr>
              <a:t> can be used to standardize and clean data across your file.</a:t>
            </a:r>
            <a:endParaRPr lang="en-US" sz="1500" b="1" dirty="0">
              <a:solidFill>
                <a:schemeClr val="accent1">
                  <a:lumMod val="50000"/>
                </a:scheme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7994309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863588" y="764704"/>
            <a:ext cx="6660740" cy="4324261"/>
          </a:xfrm>
          <a:prstGeom prst="rect">
            <a:avLst/>
          </a:prstGeom>
        </p:spPr>
        <p:txBody>
          <a:bodyPr wrap="square">
            <a:spAutoFit/>
          </a:bodyPr>
          <a:lstStyle/>
          <a:p>
            <a:pPr algn="just">
              <a:spcBef>
                <a:spcPts val="1200"/>
              </a:spcBef>
              <a:spcAft>
                <a:spcPts val="1200"/>
              </a:spcAft>
            </a:pPr>
            <a:r>
              <a:rPr lang="en-US" sz="2400" b="1" dirty="0">
                <a:solidFill>
                  <a:srgbClr val="00B050"/>
                </a:solidFill>
              </a:rPr>
              <a:t>Why Data analytics (DA) ?</a:t>
            </a:r>
          </a:p>
          <a:p>
            <a:pPr marL="457200" indent="-457200" algn="just">
              <a:spcBef>
                <a:spcPts val="600"/>
              </a:spcBef>
              <a:spcAft>
                <a:spcPts val="600"/>
              </a:spcAft>
              <a:buFont typeface="Wingdings" pitchFamily="2" charset="2"/>
              <a:buChar char="ü"/>
            </a:pPr>
            <a:r>
              <a:rPr lang="en-US" sz="2400" b="1" dirty="0"/>
              <a:t>To improve financial performance, strategic management, and operational efficiency of organizations because it unlocks the predictive potential of data analysis</a:t>
            </a:r>
          </a:p>
          <a:p>
            <a:pPr marL="457200" indent="-457200" algn="just">
              <a:spcBef>
                <a:spcPts val="600"/>
              </a:spcBef>
              <a:spcAft>
                <a:spcPts val="600"/>
              </a:spcAft>
              <a:buFont typeface="Wingdings" pitchFamily="2" charset="2"/>
              <a:buChar char="ü"/>
            </a:pPr>
            <a:endParaRPr lang="en-US" sz="2400" b="1" dirty="0"/>
          </a:p>
          <a:p>
            <a:pPr marL="457200" indent="-457200" algn="just">
              <a:spcBef>
                <a:spcPts val="600"/>
              </a:spcBef>
              <a:spcAft>
                <a:spcPts val="600"/>
              </a:spcAft>
              <a:buFont typeface="Wingdings" pitchFamily="2" charset="2"/>
              <a:buChar char="ü"/>
            </a:pPr>
            <a:r>
              <a:rPr lang="en-US" sz="2400" b="1" dirty="0"/>
              <a:t>Offers new opportunities for a competitive advantage since BA is the intersection of business and technology </a:t>
            </a:r>
            <a:endParaRPr lang="en-IN" sz="2400" b="1" dirty="0"/>
          </a:p>
        </p:txBody>
      </p:sp>
      <p:sp>
        <p:nvSpPr>
          <p:cNvPr id="4" name="Rectangle 3">
            <a:extLst>
              <a:ext uri="{FF2B5EF4-FFF2-40B4-BE49-F238E27FC236}">
                <a16:creationId xmlns:a16="http://schemas.microsoft.com/office/drawing/2014/main" id="{E97891CD-32F0-406D-A29C-3B4B1423C40A}"/>
              </a:ext>
            </a:extLst>
          </p:cNvPr>
          <p:cNvSpPr/>
          <p:nvPr/>
        </p:nvSpPr>
        <p:spPr>
          <a:xfrm>
            <a:off x="755576" y="692696"/>
            <a:ext cx="7848872" cy="579664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7111209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93EFA6B8-3BB8-4415-9675-D0B47830436F}"/>
              </a:ext>
            </a:extLst>
          </p:cNvPr>
          <p:cNvSpPr>
            <a:spLocks noGrp="1"/>
          </p:cNvSpPr>
          <p:nvPr>
            <p:ph type="dt" sz="half" idx="10"/>
          </p:nvPr>
        </p:nvSpPr>
        <p:spPr/>
        <p:txBody>
          <a:bodyPr/>
          <a:lstStyle/>
          <a:p>
            <a:fld id="{C0E8C149-D98B-4647-AA6D-E79CF530728E}" type="datetime1">
              <a:rPr lang="en-US" smtClean="0">
                <a:latin typeface="Calibri" panose="020F0502020204030204" pitchFamily="34" charset="0"/>
                <a:cs typeface="Calibri" panose="020F0502020204030204" pitchFamily="34" charset="0"/>
              </a:rPr>
              <a:t>6/21/2021</a:t>
            </a:fld>
            <a:endParaRPr lang="en-US">
              <a:latin typeface="Calibri" panose="020F0502020204030204" pitchFamily="34" charset="0"/>
              <a:cs typeface="Calibri" panose="020F0502020204030204" pitchFamily="34" charset="0"/>
            </a:endParaRPr>
          </a:p>
        </p:txBody>
      </p:sp>
      <p:sp>
        <p:nvSpPr>
          <p:cNvPr id="7" name="Footer Placeholder 6">
            <a:extLst>
              <a:ext uri="{FF2B5EF4-FFF2-40B4-BE49-F238E27FC236}">
                <a16:creationId xmlns:a16="http://schemas.microsoft.com/office/drawing/2014/main" id="{21773142-8479-430B-95A0-9378E98141C4}"/>
              </a:ext>
            </a:extLst>
          </p:cNvPr>
          <p:cNvSpPr>
            <a:spLocks noGrp="1"/>
          </p:cNvSpPr>
          <p:nvPr>
            <p:ph type="ftr" sz="quarter" idx="11"/>
          </p:nvPr>
        </p:nvSpPr>
        <p:spPr/>
        <p:txBody>
          <a:bodyPr/>
          <a:lstStyle/>
          <a:p>
            <a:r>
              <a:rPr lang="en-US">
                <a:latin typeface="Calibri" panose="020F0502020204030204" pitchFamily="34" charset="0"/>
                <a:cs typeface="Calibri" panose="020F0502020204030204" pitchFamily="34" charset="0"/>
              </a:rPr>
              <a:t>Data Science Club Members</a:t>
            </a:r>
          </a:p>
        </p:txBody>
      </p:sp>
      <p:sp>
        <p:nvSpPr>
          <p:cNvPr id="8" name="Slide Number Placeholder 7">
            <a:extLst>
              <a:ext uri="{FF2B5EF4-FFF2-40B4-BE49-F238E27FC236}">
                <a16:creationId xmlns:a16="http://schemas.microsoft.com/office/drawing/2014/main" id="{E62C5431-1450-4A4E-BCDD-254E65675EED}"/>
              </a:ext>
            </a:extLst>
          </p:cNvPr>
          <p:cNvSpPr>
            <a:spLocks noGrp="1"/>
          </p:cNvSpPr>
          <p:nvPr>
            <p:ph type="sldNum" sz="quarter" idx="12"/>
          </p:nvPr>
        </p:nvSpPr>
        <p:spPr/>
        <p:txBody>
          <a:bodyPr/>
          <a:lstStyle/>
          <a:p>
            <a:fld id="{E7DA0395-8682-42B7-84B8-C4442ABFE348}" type="slidenum">
              <a:rPr lang="en-US" smtClean="0">
                <a:latin typeface="Calibri" panose="020F0502020204030204" pitchFamily="34" charset="0"/>
                <a:cs typeface="Calibri" panose="020F0502020204030204" pitchFamily="34" charset="0"/>
              </a:rPr>
              <a:t>50</a:t>
            </a:fld>
            <a:endParaRPr lang="en-US">
              <a:latin typeface="Calibri" panose="020F0502020204030204" pitchFamily="34" charset="0"/>
              <a:cs typeface="Calibri" panose="020F0502020204030204" pitchFamily="34" charset="0"/>
            </a:endParaRPr>
          </a:p>
        </p:txBody>
      </p:sp>
      <p:sp>
        <p:nvSpPr>
          <p:cNvPr id="2" name="Title 1">
            <a:extLst>
              <a:ext uri="{FF2B5EF4-FFF2-40B4-BE49-F238E27FC236}">
                <a16:creationId xmlns:a16="http://schemas.microsoft.com/office/drawing/2014/main" id="{554365CC-37E3-425F-B167-5169E99D106C}"/>
              </a:ext>
            </a:extLst>
          </p:cNvPr>
          <p:cNvSpPr>
            <a:spLocks noGrp="1"/>
          </p:cNvSpPr>
          <p:nvPr>
            <p:ph type="ctrTitle" idx="4294967295"/>
          </p:nvPr>
        </p:nvSpPr>
        <p:spPr>
          <a:xfrm>
            <a:off x="791308" y="887553"/>
            <a:ext cx="6858000" cy="336550"/>
          </a:xfrm>
        </p:spPr>
        <p:txBody>
          <a:bodyPr>
            <a:noAutofit/>
          </a:bodyPr>
          <a:lstStyle/>
          <a:p>
            <a:r>
              <a:rPr lang="en-IN" sz="1800" b="1" dirty="0">
                <a:solidFill>
                  <a:srgbClr val="FF0000"/>
                </a:solidFill>
                <a:latin typeface="Calibri" panose="020F0502020204030204" pitchFamily="34" charset="0"/>
                <a:cs typeface="Calibri" panose="020F0502020204030204" pitchFamily="34" charset="0"/>
              </a:rPr>
              <a:t>DATA CLEANING</a:t>
            </a:r>
            <a:endParaRPr lang="en-US" sz="1800" b="1" dirty="0">
              <a:solidFill>
                <a:srgbClr val="FF0000"/>
              </a:solidFill>
              <a:latin typeface="Calibri" panose="020F0502020204030204" pitchFamily="34" charset="0"/>
              <a:cs typeface="Calibri" panose="020F0502020204030204" pitchFamily="34" charset="0"/>
            </a:endParaRPr>
          </a:p>
        </p:txBody>
      </p:sp>
      <p:sp>
        <p:nvSpPr>
          <p:cNvPr id="4" name="Rectangle 3">
            <a:extLst>
              <a:ext uri="{FF2B5EF4-FFF2-40B4-BE49-F238E27FC236}">
                <a16:creationId xmlns:a16="http://schemas.microsoft.com/office/drawing/2014/main" id="{8EB3EB11-9252-4C3F-BF8C-F17A5B2651B4}"/>
              </a:ext>
            </a:extLst>
          </p:cNvPr>
          <p:cNvSpPr/>
          <p:nvPr/>
        </p:nvSpPr>
        <p:spPr>
          <a:xfrm>
            <a:off x="822816" y="1339913"/>
            <a:ext cx="6624125" cy="369332"/>
          </a:xfrm>
          <a:prstGeom prst="rect">
            <a:avLst/>
          </a:prstGeom>
        </p:spPr>
        <p:txBody>
          <a:bodyPr wrap="square">
            <a:spAutoFit/>
          </a:bodyPr>
          <a:lstStyle/>
          <a:p>
            <a:r>
              <a:rPr lang="en-US" b="1" dirty="0" err="1">
                <a:solidFill>
                  <a:srgbClr val="FF0000"/>
                </a:solidFill>
                <a:latin typeface="Calibri" panose="020F0502020204030204" pitchFamily="34" charset="0"/>
                <a:cs typeface="Calibri" panose="020F0502020204030204" pitchFamily="34" charset="0"/>
              </a:rPr>
              <a:t>Openrefine</a:t>
            </a:r>
            <a:r>
              <a:rPr lang="en-US" b="1" dirty="0">
                <a:solidFill>
                  <a:srgbClr val="FF0000"/>
                </a:solidFill>
                <a:latin typeface="Calibri" panose="020F0502020204030204" pitchFamily="34" charset="0"/>
                <a:cs typeface="Calibri" panose="020F0502020204030204" pitchFamily="34" charset="0"/>
              </a:rPr>
              <a:t> Basic functions</a:t>
            </a:r>
            <a:endParaRPr lang="en-US" sz="1500" b="1" dirty="0">
              <a:solidFill>
                <a:schemeClr val="accent1">
                  <a:lumMod val="75000"/>
                </a:schemeClr>
              </a:solidFill>
              <a:latin typeface="Calibri" panose="020F0502020204030204" pitchFamily="34" charset="0"/>
              <a:cs typeface="Calibri" panose="020F0502020204030204" pitchFamily="34" charset="0"/>
            </a:endParaRPr>
          </a:p>
        </p:txBody>
      </p:sp>
      <p:sp>
        <p:nvSpPr>
          <p:cNvPr id="5" name="Rectangle 4">
            <a:extLst>
              <a:ext uri="{FF2B5EF4-FFF2-40B4-BE49-F238E27FC236}">
                <a16:creationId xmlns:a16="http://schemas.microsoft.com/office/drawing/2014/main" id="{13C07F8F-D6B0-4768-9333-5590B8988E1D}"/>
              </a:ext>
            </a:extLst>
          </p:cNvPr>
          <p:cNvSpPr/>
          <p:nvPr/>
        </p:nvSpPr>
        <p:spPr>
          <a:xfrm>
            <a:off x="791308" y="1268731"/>
            <a:ext cx="7554351" cy="431464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Calibri" panose="020F0502020204030204" pitchFamily="34" charset="0"/>
              <a:cs typeface="Calibri" panose="020F0502020204030204" pitchFamily="34" charset="0"/>
            </a:endParaRPr>
          </a:p>
        </p:txBody>
      </p:sp>
      <p:sp>
        <p:nvSpPr>
          <p:cNvPr id="10" name="TextBox 9">
            <a:extLst>
              <a:ext uri="{FF2B5EF4-FFF2-40B4-BE49-F238E27FC236}">
                <a16:creationId xmlns:a16="http://schemas.microsoft.com/office/drawing/2014/main" id="{7E5413EB-44D5-4E85-8922-0A51B2E373F6}"/>
              </a:ext>
            </a:extLst>
          </p:cNvPr>
          <p:cNvSpPr txBox="1"/>
          <p:nvPr/>
        </p:nvSpPr>
        <p:spPr>
          <a:xfrm>
            <a:off x="782012" y="1780427"/>
            <a:ext cx="7750428" cy="3162404"/>
          </a:xfrm>
          <a:prstGeom prst="rect">
            <a:avLst/>
          </a:prstGeom>
          <a:noFill/>
        </p:spPr>
        <p:txBody>
          <a:bodyPr wrap="square">
            <a:spAutoFit/>
          </a:bodyPr>
          <a:lstStyle/>
          <a:p>
            <a:pPr algn="just"/>
            <a:r>
              <a:rPr lang="en-US" b="1" dirty="0" err="1">
                <a:solidFill>
                  <a:schemeClr val="accent1">
                    <a:lumMod val="50000"/>
                  </a:schemeClr>
                </a:solidFill>
              </a:rPr>
              <a:t>Openrefine</a:t>
            </a:r>
            <a:r>
              <a:rPr lang="en-US" b="1" dirty="0">
                <a:solidFill>
                  <a:schemeClr val="accent1">
                    <a:lumMod val="50000"/>
                  </a:schemeClr>
                </a:solidFill>
              </a:rPr>
              <a:t> can be used to explore, clean, and link data on a large scale. </a:t>
            </a:r>
          </a:p>
          <a:p>
            <a:pPr algn="just"/>
            <a:endParaRPr lang="en-US" b="1" dirty="0">
              <a:solidFill>
                <a:schemeClr val="accent1">
                  <a:lumMod val="50000"/>
                </a:schemeClr>
              </a:solidFill>
            </a:endParaRPr>
          </a:p>
          <a:p>
            <a:pPr algn="just"/>
            <a:r>
              <a:rPr lang="en-US" b="1" dirty="0">
                <a:solidFill>
                  <a:schemeClr val="accent1">
                    <a:lumMod val="50000"/>
                  </a:schemeClr>
                </a:solidFill>
              </a:rPr>
              <a:t>Functions include:</a:t>
            </a:r>
          </a:p>
          <a:p>
            <a:pPr marL="406004" indent="-406004">
              <a:spcBef>
                <a:spcPts val="450"/>
              </a:spcBef>
              <a:spcAft>
                <a:spcPts val="450"/>
              </a:spcAft>
              <a:buFont typeface="+mj-lt"/>
              <a:buAutoNum type="arabicParenR"/>
            </a:pPr>
            <a:r>
              <a:rPr lang="en-US" b="1" dirty="0">
                <a:solidFill>
                  <a:schemeClr val="accent1">
                    <a:lumMod val="50000"/>
                  </a:schemeClr>
                </a:solidFill>
              </a:rPr>
              <a:t>Data Normalization</a:t>
            </a:r>
          </a:p>
          <a:p>
            <a:pPr marL="406004" indent="-406004">
              <a:spcBef>
                <a:spcPts val="450"/>
              </a:spcBef>
              <a:spcAft>
                <a:spcPts val="450"/>
              </a:spcAft>
              <a:buFont typeface="+mj-lt"/>
              <a:buAutoNum type="arabicParenR"/>
            </a:pPr>
            <a:r>
              <a:rPr lang="en-US" b="1" dirty="0">
                <a:solidFill>
                  <a:schemeClr val="accent1">
                    <a:lumMod val="50000"/>
                  </a:schemeClr>
                </a:solidFill>
              </a:rPr>
              <a:t>Column Reorganization</a:t>
            </a:r>
          </a:p>
          <a:p>
            <a:pPr marL="406004" indent="-406004">
              <a:spcBef>
                <a:spcPts val="450"/>
              </a:spcBef>
              <a:spcAft>
                <a:spcPts val="450"/>
              </a:spcAft>
              <a:buFont typeface="+mj-lt"/>
              <a:buAutoNum type="arabicParenR"/>
            </a:pPr>
            <a:r>
              <a:rPr lang="en-US" b="1" dirty="0">
                <a:solidFill>
                  <a:schemeClr val="accent1">
                    <a:lumMod val="50000"/>
                  </a:schemeClr>
                </a:solidFill>
              </a:rPr>
              <a:t>Faceting and Clustering</a:t>
            </a:r>
          </a:p>
          <a:p>
            <a:pPr marL="406004" indent="-406004">
              <a:spcBef>
                <a:spcPts val="450"/>
              </a:spcBef>
              <a:spcAft>
                <a:spcPts val="450"/>
              </a:spcAft>
              <a:buFont typeface="+mj-lt"/>
              <a:buAutoNum type="arabicParenR"/>
            </a:pPr>
            <a:r>
              <a:rPr lang="en-US" b="1" dirty="0">
                <a:solidFill>
                  <a:schemeClr val="accent1">
                    <a:lumMod val="50000"/>
                  </a:schemeClr>
                </a:solidFill>
              </a:rPr>
              <a:t>Tracking Operations</a:t>
            </a:r>
          </a:p>
          <a:p>
            <a:pPr marL="406004" indent="-406004">
              <a:spcBef>
                <a:spcPts val="450"/>
              </a:spcBef>
              <a:spcAft>
                <a:spcPts val="450"/>
              </a:spcAft>
              <a:buFont typeface="+mj-lt"/>
              <a:buAutoNum type="arabicParenR"/>
            </a:pPr>
            <a:r>
              <a:rPr lang="en-US" b="1" dirty="0">
                <a:solidFill>
                  <a:schemeClr val="accent1">
                    <a:lumMod val="50000"/>
                  </a:schemeClr>
                </a:solidFill>
              </a:rPr>
              <a:t>Exporting Data</a:t>
            </a:r>
            <a:endParaRPr lang="en-IN" dirty="0"/>
          </a:p>
        </p:txBody>
      </p:sp>
    </p:spTree>
    <p:extLst>
      <p:ext uri="{BB962C8B-B14F-4D97-AF65-F5344CB8AC3E}">
        <p14:creationId xmlns:p14="http://schemas.microsoft.com/office/powerpoint/2010/main" val="258229251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5">
            <a:extLst>
              <a:ext uri="{FF2B5EF4-FFF2-40B4-BE49-F238E27FC236}">
                <a16:creationId xmlns:a16="http://schemas.microsoft.com/office/drawing/2014/main" id="{7D6A8126-CFAE-4F79-AFF0-35633126008A}"/>
              </a:ext>
            </a:extLst>
          </p:cNvPr>
          <p:cNvSpPr>
            <a:spLocks noGrp="1"/>
          </p:cNvSpPr>
          <p:nvPr>
            <p:ph type="dt" sz="half" idx="10"/>
          </p:nvPr>
        </p:nvSpPr>
        <p:spPr/>
        <p:txBody>
          <a:bodyPr/>
          <a:lstStyle/>
          <a:p>
            <a:fld id="{4087AB6D-AC5F-4653-8FF4-291BC363AB0E}" type="datetime1">
              <a:rPr lang="en-US" smtClean="0">
                <a:latin typeface="Calibri" panose="020F0502020204030204" pitchFamily="34" charset="0"/>
                <a:cs typeface="Calibri" panose="020F0502020204030204" pitchFamily="34" charset="0"/>
              </a:rPr>
              <a:t>6/21/2021</a:t>
            </a:fld>
            <a:endParaRPr lang="en-US">
              <a:latin typeface="Calibri" panose="020F0502020204030204" pitchFamily="34" charset="0"/>
              <a:cs typeface="Calibri" panose="020F0502020204030204" pitchFamily="34" charset="0"/>
            </a:endParaRPr>
          </a:p>
        </p:txBody>
      </p:sp>
      <p:sp>
        <p:nvSpPr>
          <p:cNvPr id="7" name="Footer Placeholder 6">
            <a:extLst>
              <a:ext uri="{FF2B5EF4-FFF2-40B4-BE49-F238E27FC236}">
                <a16:creationId xmlns:a16="http://schemas.microsoft.com/office/drawing/2014/main" id="{8A1611EA-3704-4E00-9C80-2B3CA9311FB6}"/>
              </a:ext>
            </a:extLst>
          </p:cNvPr>
          <p:cNvSpPr>
            <a:spLocks noGrp="1"/>
          </p:cNvSpPr>
          <p:nvPr>
            <p:ph type="ftr" sz="quarter" idx="11"/>
          </p:nvPr>
        </p:nvSpPr>
        <p:spPr/>
        <p:txBody>
          <a:bodyPr/>
          <a:lstStyle/>
          <a:p>
            <a:r>
              <a:rPr lang="en-US">
                <a:latin typeface="Calibri" panose="020F0502020204030204" pitchFamily="34" charset="0"/>
                <a:cs typeface="Calibri" panose="020F0502020204030204" pitchFamily="34" charset="0"/>
              </a:rPr>
              <a:t>Data Science Club Members</a:t>
            </a:r>
          </a:p>
        </p:txBody>
      </p:sp>
      <p:sp>
        <p:nvSpPr>
          <p:cNvPr id="8" name="Slide Number Placeholder 7">
            <a:extLst>
              <a:ext uri="{FF2B5EF4-FFF2-40B4-BE49-F238E27FC236}">
                <a16:creationId xmlns:a16="http://schemas.microsoft.com/office/drawing/2014/main" id="{3C4031FE-A4B9-4E82-8E65-D1D6A78A7505}"/>
              </a:ext>
            </a:extLst>
          </p:cNvPr>
          <p:cNvSpPr>
            <a:spLocks noGrp="1"/>
          </p:cNvSpPr>
          <p:nvPr>
            <p:ph type="sldNum" sz="quarter" idx="12"/>
          </p:nvPr>
        </p:nvSpPr>
        <p:spPr/>
        <p:txBody>
          <a:bodyPr/>
          <a:lstStyle/>
          <a:p>
            <a:fld id="{E7DA0395-8682-42B7-84B8-C4442ABFE348}" type="slidenum">
              <a:rPr lang="en-US" smtClean="0">
                <a:latin typeface="Calibri" panose="020F0502020204030204" pitchFamily="34" charset="0"/>
                <a:cs typeface="Calibri" panose="020F0502020204030204" pitchFamily="34" charset="0"/>
              </a:rPr>
              <a:t>51</a:t>
            </a:fld>
            <a:endParaRPr lang="en-US">
              <a:latin typeface="Calibri" panose="020F0502020204030204" pitchFamily="34" charset="0"/>
              <a:cs typeface="Calibri" panose="020F0502020204030204" pitchFamily="34" charset="0"/>
            </a:endParaRPr>
          </a:p>
        </p:txBody>
      </p:sp>
      <p:sp>
        <p:nvSpPr>
          <p:cNvPr id="2" name="Title 1">
            <a:extLst>
              <a:ext uri="{FF2B5EF4-FFF2-40B4-BE49-F238E27FC236}">
                <a16:creationId xmlns:a16="http://schemas.microsoft.com/office/drawing/2014/main" id="{554365CC-37E3-425F-B167-5169E99D106C}"/>
              </a:ext>
            </a:extLst>
          </p:cNvPr>
          <p:cNvSpPr>
            <a:spLocks noGrp="1"/>
          </p:cNvSpPr>
          <p:nvPr>
            <p:ph type="ctrTitle" idx="4294967295"/>
          </p:nvPr>
        </p:nvSpPr>
        <p:spPr>
          <a:xfrm>
            <a:off x="1139483" y="871462"/>
            <a:ext cx="6858000" cy="336550"/>
          </a:xfrm>
        </p:spPr>
        <p:txBody>
          <a:bodyPr>
            <a:noAutofit/>
          </a:bodyPr>
          <a:lstStyle/>
          <a:p>
            <a:pPr algn="l"/>
            <a:r>
              <a:rPr lang="en-IN" sz="1800" b="1" dirty="0">
                <a:solidFill>
                  <a:srgbClr val="FF0000"/>
                </a:solidFill>
                <a:latin typeface="Calibri" panose="020F0502020204030204" pitchFamily="34" charset="0"/>
                <a:cs typeface="Calibri" panose="020F0502020204030204" pitchFamily="34" charset="0"/>
              </a:rPr>
              <a:t>DATA CLEANING</a:t>
            </a:r>
            <a:endParaRPr lang="en-US" sz="1800" b="1" dirty="0">
              <a:solidFill>
                <a:srgbClr val="FF0000"/>
              </a:solidFill>
              <a:latin typeface="Calibri" panose="020F0502020204030204" pitchFamily="34" charset="0"/>
              <a:cs typeface="Calibri" panose="020F0502020204030204" pitchFamily="34" charset="0"/>
            </a:endParaRPr>
          </a:p>
        </p:txBody>
      </p:sp>
      <p:sp>
        <p:nvSpPr>
          <p:cNvPr id="4" name="Rectangle 3">
            <a:extLst>
              <a:ext uri="{FF2B5EF4-FFF2-40B4-BE49-F238E27FC236}">
                <a16:creationId xmlns:a16="http://schemas.microsoft.com/office/drawing/2014/main" id="{8EB3EB11-9252-4C3F-BF8C-F17A5B2651B4}"/>
              </a:ext>
            </a:extLst>
          </p:cNvPr>
          <p:cNvSpPr/>
          <p:nvPr/>
        </p:nvSpPr>
        <p:spPr>
          <a:xfrm>
            <a:off x="901992" y="1365918"/>
            <a:ext cx="6624125" cy="600164"/>
          </a:xfrm>
          <a:prstGeom prst="rect">
            <a:avLst/>
          </a:prstGeom>
        </p:spPr>
        <p:txBody>
          <a:bodyPr wrap="square">
            <a:spAutoFit/>
          </a:bodyPr>
          <a:lstStyle/>
          <a:p>
            <a:r>
              <a:rPr lang="en-US" b="1" dirty="0">
                <a:solidFill>
                  <a:srgbClr val="FF0000"/>
                </a:solidFill>
                <a:latin typeface="Calibri" panose="020F0502020204030204" pitchFamily="34" charset="0"/>
                <a:cs typeface="Calibri" panose="020F0502020204030204" pitchFamily="34" charset="0"/>
              </a:rPr>
              <a:t>Reference</a:t>
            </a:r>
          </a:p>
          <a:p>
            <a:endParaRPr lang="en-US" sz="1500" b="1" dirty="0">
              <a:solidFill>
                <a:schemeClr val="accent1">
                  <a:lumMod val="75000"/>
                </a:schemeClr>
              </a:solidFill>
              <a:latin typeface="Calibri" panose="020F0502020204030204" pitchFamily="34" charset="0"/>
              <a:cs typeface="Calibri" panose="020F0502020204030204" pitchFamily="34" charset="0"/>
            </a:endParaRPr>
          </a:p>
        </p:txBody>
      </p:sp>
      <p:sp>
        <p:nvSpPr>
          <p:cNvPr id="5" name="Rectangle 4">
            <a:extLst>
              <a:ext uri="{FF2B5EF4-FFF2-40B4-BE49-F238E27FC236}">
                <a16:creationId xmlns:a16="http://schemas.microsoft.com/office/drawing/2014/main" id="{13C07F8F-D6B0-4768-9333-5590B8988E1D}"/>
              </a:ext>
            </a:extLst>
          </p:cNvPr>
          <p:cNvSpPr/>
          <p:nvPr/>
        </p:nvSpPr>
        <p:spPr>
          <a:xfrm>
            <a:off x="791308" y="1268731"/>
            <a:ext cx="7554351" cy="431464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Calibri" panose="020F0502020204030204" pitchFamily="34" charset="0"/>
              <a:cs typeface="Calibri" panose="020F0502020204030204" pitchFamily="34" charset="0"/>
            </a:endParaRPr>
          </a:p>
        </p:txBody>
      </p:sp>
      <p:sp>
        <p:nvSpPr>
          <p:cNvPr id="3" name="Rectangle 2">
            <a:extLst>
              <a:ext uri="{FF2B5EF4-FFF2-40B4-BE49-F238E27FC236}">
                <a16:creationId xmlns:a16="http://schemas.microsoft.com/office/drawing/2014/main" id="{9F5554DC-691F-47CF-B4F7-58EFA4627FD1}"/>
              </a:ext>
            </a:extLst>
          </p:cNvPr>
          <p:cNvSpPr/>
          <p:nvPr/>
        </p:nvSpPr>
        <p:spPr>
          <a:xfrm>
            <a:off x="867442" y="1874790"/>
            <a:ext cx="6566096" cy="3093154"/>
          </a:xfrm>
          <a:prstGeom prst="rect">
            <a:avLst/>
          </a:prstGeom>
        </p:spPr>
        <p:txBody>
          <a:bodyPr wrap="square">
            <a:spAutoFit/>
          </a:bodyPr>
          <a:lstStyle/>
          <a:p>
            <a:pPr marL="342900" indent="-342900">
              <a:buFont typeface="+mj-lt"/>
              <a:buAutoNum type="arabicPeriod"/>
            </a:pPr>
            <a:r>
              <a:rPr lang="en-US" sz="1500" dirty="0">
                <a:latin typeface="Calibri" panose="020F0502020204030204" pitchFamily="34" charset="0"/>
                <a:cs typeface="Calibri" panose="020F0502020204030204" pitchFamily="34" charset="0"/>
              </a:rPr>
              <a:t>https://en.m.wikipedia.org/wiki/Data_cleansing</a:t>
            </a:r>
          </a:p>
          <a:p>
            <a:pPr marL="342900" indent="-342900">
              <a:buFont typeface="+mj-lt"/>
              <a:buAutoNum type="arabicPeriod"/>
            </a:pPr>
            <a:r>
              <a:rPr lang="en-US" sz="1500" dirty="0">
                <a:latin typeface="Calibri" panose="020F0502020204030204" pitchFamily="34" charset="0"/>
                <a:cs typeface="Calibri" panose="020F0502020204030204" pitchFamily="34" charset="0"/>
              </a:rPr>
              <a:t>https://www.geotab.com/blog/data-cleaning/</a:t>
            </a:r>
          </a:p>
          <a:p>
            <a:pPr marL="342900" indent="-342900">
              <a:buFont typeface="+mj-lt"/>
              <a:buAutoNum type="arabicPeriod"/>
            </a:pPr>
            <a:r>
              <a:rPr lang="en-US" sz="1500" dirty="0">
                <a:latin typeface="Calibri" panose="020F0502020204030204" pitchFamily="34" charset="0"/>
                <a:cs typeface="Calibri" panose="020F0502020204030204" pitchFamily="34" charset="0"/>
              </a:rPr>
              <a:t>https://sunscrapers.com/blog/why-is-clean-data-so-important-for-analytics-and-business-intelligence/</a:t>
            </a:r>
          </a:p>
          <a:p>
            <a:pPr marL="342900" indent="-342900">
              <a:buFont typeface="+mj-lt"/>
              <a:buAutoNum type="arabicPeriod"/>
            </a:pPr>
            <a:r>
              <a:rPr lang="en-US" sz="1500" dirty="0">
                <a:latin typeface="Calibri" panose="020F0502020204030204" pitchFamily="34" charset="0"/>
                <a:cs typeface="Calibri" panose="020F0502020204030204" pitchFamily="34" charset="0"/>
              </a:rPr>
              <a:t>https://www.guinnessworldrecords.com/world-records/highest-blood-sugar-level/?fb_comment_id=811257658947726_974655159274641#:~:text=Michael%20Patrick%20Buonocore%20(USA)%20(,-120%20mg%2Fdl).</a:t>
            </a:r>
          </a:p>
          <a:p>
            <a:pPr marL="342900" indent="-342900">
              <a:buFont typeface="+mj-lt"/>
              <a:buAutoNum type="arabicPeriod"/>
            </a:pPr>
            <a:r>
              <a:rPr lang="en-US" sz="1500" dirty="0">
                <a:latin typeface="Calibri" panose="020F0502020204030204" pitchFamily="34" charset="0"/>
                <a:cs typeface="Calibri" panose="020F0502020204030204" pitchFamily="34" charset="0"/>
              </a:rPr>
              <a:t>https://datacarpentry.org/OpenRefine-ecology-lesson/00-getting-started/</a:t>
            </a:r>
          </a:p>
          <a:p>
            <a:pPr marL="342900" indent="-342900">
              <a:buFont typeface="+mj-lt"/>
              <a:buAutoNum type="arabicPeriod"/>
            </a:pPr>
            <a:r>
              <a:rPr lang="en-US" sz="1500" dirty="0">
                <a:latin typeface="Calibri" panose="020F0502020204030204" pitchFamily="34" charset="0"/>
                <a:cs typeface="Calibri" panose="020F0502020204030204" pitchFamily="34" charset="0"/>
              </a:rPr>
              <a:t>https://programminghistorian.org/en/lessons/cleaning-data-with-openrefine</a:t>
            </a:r>
          </a:p>
          <a:p>
            <a:pPr marL="342900" indent="-342900">
              <a:buFont typeface="+mj-lt"/>
              <a:buAutoNum type="arabicPeriod"/>
            </a:pPr>
            <a:r>
              <a:rPr lang="en-US" sz="1500" dirty="0">
                <a:latin typeface="Calibri" panose="020F0502020204030204" pitchFamily="34" charset="0"/>
                <a:cs typeface="Calibri" panose="020F0502020204030204" pitchFamily="34" charset="0"/>
              </a:rPr>
              <a:t>https://en.m.wikipedia.org/wiki/OpenRefine</a:t>
            </a:r>
          </a:p>
          <a:p>
            <a:pPr marL="342900" indent="-342900">
              <a:buFont typeface="+mj-lt"/>
              <a:buAutoNum type="arabicPeriod"/>
            </a:pPr>
            <a:r>
              <a:rPr lang="en-US" sz="1500" dirty="0">
                <a:latin typeface="Calibri" panose="020F0502020204030204" pitchFamily="34" charset="0"/>
                <a:cs typeface="Calibri" panose="020F0502020204030204" pitchFamily="34" charset="0"/>
              </a:rPr>
              <a:t>https://guides.library.illinois.edu/openrefine/about#:~:text=OpenRefine%2C%20previously%20known%20as%20GoogleRefine,beyond%20programs%20like%20Microsoft%20Excel.</a:t>
            </a:r>
          </a:p>
        </p:txBody>
      </p:sp>
    </p:spTree>
    <p:extLst>
      <p:ext uri="{BB962C8B-B14F-4D97-AF65-F5344CB8AC3E}">
        <p14:creationId xmlns:p14="http://schemas.microsoft.com/office/powerpoint/2010/main" val="194387737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5">
            <a:extLst>
              <a:ext uri="{FF2B5EF4-FFF2-40B4-BE49-F238E27FC236}">
                <a16:creationId xmlns:a16="http://schemas.microsoft.com/office/drawing/2014/main" id="{7D6A8126-CFAE-4F79-AFF0-35633126008A}"/>
              </a:ext>
            </a:extLst>
          </p:cNvPr>
          <p:cNvSpPr>
            <a:spLocks noGrp="1"/>
          </p:cNvSpPr>
          <p:nvPr>
            <p:ph type="dt" sz="half" idx="10"/>
          </p:nvPr>
        </p:nvSpPr>
        <p:spPr/>
        <p:txBody>
          <a:bodyPr/>
          <a:lstStyle/>
          <a:p>
            <a:fld id="{4087AB6D-AC5F-4653-8FF4-291BC363AB0E}" type="datetime1">
              <a:rPr lang="en-US" smtClean="0"/>
              <a:t>6/21/2021</a:t>
            </a:fld>
            <a:endParaRPr lang="en-US"/>
          </a:p>
        </p:txBody>
      </p:sp>
      <p:sp>
        <p:nvSpPr>
          <p:cNvPr id="7" name="Footer Placeholder 6">
            <a:extLst>
              <a:ext uri="{FF2B5EF4-FFF2-40B4-BE49-F238E27FC236}">
                <a16:creationId xmlns:a16="http://schemas.microsoft.com/office/drawing/2014/main" id="{8A1611EA-3704-4E00-9C80-2B3CA9311FB6}"/>
              </a:ext>
            </a:extLst>
          </p:cNvPr>
          <p:cNvSpPr>
            <a:spLocks noGrp="1"/>
          </p:cNvSpPr>
          <p:nvPr>
            <p:ph type="ftr" sz="quarter" idx="11"/>
          </p:nvPr>
        </p:nvSpPr>
        <p:spPr/>
        <p:txBody>
          <a:bodyPr/>
          <a:lstStyle/>
          <a:p>
            <a:r>
              <a:rPr lang="en-US"/>
              <a:t>Data Science Club Members</a:t>
            </a:r>
          </a:p>
        </p:txBody>
      </p:sp>
      <p:sp>
        <p:nvSpPr>
          <p:cNvPr id="8" name="Slide Number Placeholder 7">
            <a:extLst>
              <a:ext uri="{FF2B5EF4-FFF2-40B4-BE49-F238E27FC236}">
                <a16:creationId xmlns:a16="http://schemas.microsoft.com/office/drawing/2014/main" id="{3C4031FE-A4B9-4E82-8E65-D1D6A78A7505}"/>
              </a:ext>
            </a:extLst>
          </p:cNvPr>
          <p:cNvSpPr>
            <a:spLocks noGrp="1"/>
          </p:cNvSpPr>
          <p:nvPr>
            <p:ph type="sldNum" sz="quarter" idx="12"/>
          </p:nvPr>
        </p:nvSpPr>
        <p:spPr/>
        <p:txBody>
          <a:bodyPr/>
          <a:lstStyle/>
          <a:p>
            <a:fld id="{E7DA0395-8682-42B7-84B8-C4442ABFE348}" type="slidenum">
              <a:rPr lang="en-US" smtClean="0"/>
              <a:t>52</a:t>
            </a:fld>
            <a:endParaRPr lang="en-US"/>
          </a:p>
        </p:txBody>
      </p:sp>
      <p:sp>
        <p:nvSpPr>
          <p:cNvPr id="2" name="Title 1">
            <a:extLst>
              <a:ext uri="{FF2B5EF4-FFF2-40B4-BE49-F238E27FC236}">
                <a16:creationId xmlns:a16="http://schemas.microsoft.com/office/drawing/2014/main" id="{554365CC-37E3-425F-B167-5169E99D106C}"/>
              </a:ext>
            </a:extLst>
          </p:cNvPr>
          <p:cNvSpPr>
            <a:spLocks noGrp="1"/>
          </p:cNvSpPr>
          <p:nvPr>
            <p:ph type="ctrTitle" idx="4294967295"/>
          </p:nvPr>
        </p:nvSpPr>
        <p:spPr>
          <a:xfrm>
            <a:off x="791308" y="888459"/>
            <a:ext cx="6858000" cy="336550"/>
          </a:xfrm>
        </p:spPr>
        <p:txBody>
          <a:bodyPr>
            <a:noAutofit/>
          </a:bodyPr>
          <a:lstStyle/>
          <a:p>
            <a:r>
              <a:rPr lang="en-IN" sz="1800" b="1" dirty="0">
                <a:solidFill>
                  <a:srgbClr val="FF0000"/>
                </a:solidFill>
                <a:latin typeface="Calibri" panose="020F0502020204030204" pitchFamily="34" charset="0"/>
                <a:cs typeface="Calibri" panose="020F0502020204030204" pitchFamily="34" charset="0"/>
              </a:rPr>
              <a:t>DATA CLEANING</a:t>
            </a:r>
            <a:endParaRPr lang="en-US" sz="1800" b="1" dirty="0">
              <a:solidFill>
                <a:srgbClr val="FF0000"/>
              </a:solidFill>
              <a:latin typeface="Calibri" panose="020F0502020204030204" pitchFamily="34" charset="0"/>
              <a:cs typeface="Calibri" panose="020F0502020204030204" pitchFamily="34" charset="0"/>
            </a:endParaRPr>
          </a:p>
        </p:txBody>
      </p:sp>
      <p:sp>
        <p:nvSpPr>
          <p:cNvPr id="5" name="Rectangle 4">
            <a:extLst>
              <a:ext uri="{FF2B5EF4-FFF2-40B4-BE49-F238E27FC236}">
                <a16:creationId xmlns:a16="http://schemas.microsoft.com/office/drawing/2014/main" id="{13C07F8F-D6B0-4768-9333-5590B8988E1D}"/>
              </a:ext>
            </a:extLst>
          </p:cNvPr>
          <p:cNvSpPr/>
          <p:nvPr/>
        </p:nvSpPr>
        <p:spPr>
          <a:xfrm>
            <a:off x="791308" y="1268731"/>
            <a:ext cx="7554351" cy="431464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5" name="Picture 14" descr="A screenshot of a social media post&#10;&#10;Description automatically generated">
            <a:extLst>
              <a:ext uri="{FF2B5EF4-FFF2-40B4-BE49-F238E27FC236}">
                <a16:creationId xmlns:a16="http://schemas.microsoft.com/office/drawing/2014/main" id="{7527DBA2-5BA0-42C3-945A-23AB054767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0828" y="1606187"/>
            <a:ext cx="7261572" cy="3712119"/>
          </a:xfrm>
          <a:prstGeom prst="rect">
            <a:avLst/>
          </a:prstGeom>
        </p:spPr>
      </p:pic>
    </p:spTree>
    <p:extLst>
      <p:ext uri="{BB962C8B-B14F-4D97-AF65-F5344CB8AC3E}">
        <p14:creationId xmlns:p14="http://schemas.microsoft.com/office/powerpoint/2010/main" val="395297223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5">
            <a:extLst>
              <a:ext uri="{FF2B5EF4-FFF2-40B4-BE49-F238E27FC236}">
                <a16:creationId xmlns:a16="http://schemas.microsoft.com/office/drawing/2014/main" id="{7D6A8126-CFAE-4F79-AFF0-35633126008A}"/>
              </a:ext>
            </a:extLst>
          </p:cNvPr>
          <p:cNvSpPr>
            <a:spLocks noGrp="1"/>
          </p:cNvSpPr>
          <p:nvPr>
            <p:ph type="dt" sz="half" idx="10"/>
          </p:nvPr>
        </p:nvSpPr>
        <p:spPr/>
        <p:txBody>
          <a:bodyPr/>
          <a:lstStyle/>
          <a:p>
            <a:fld id="{4087AB6D-AC5F-4653-8FF4-291BC363AB0E}" type="datetime1">
              <a:rPr lang="en-US" smtClean="0"/>
              <a:t>6/21/2021</a:t>
            </a:fld>
            <a:endParaRPr lang="en-US"/>
          </a:p>
        </p:txBody>
      </p:sp>
      <p:sp>
        <p:nvSpPr>
          <p:cNvPr id="7" name="Footer Placeholder 6">
            <a:extLst>
              <a:ext uri="{FF2B5EF4-FFF2-40B4-BE49-F238E27FC236}">
                <a16:creationId xmlns:a16="http://schemas.microsoft.com/office/drawing/2014/main" id="{8A1611EA-3704-4E00-9C80-2B3CA9311FB6}"/>
              </a:ext>
            </a:extLst>
          </p:cNvPr>
          <p:cNvSpPr>
            <a:spLocks noGrp="1"/>
          </p:cNvSpPr>
          <p:nvPr>
            <p:ph type="ftr" sz="quarter" idx="11"/>
          </p:nvPr>
        </p:nvSpPr>
        <p:spPr/>
        <p:txBody>
          <a:bodyPr/>
          <a:lstStyle/>
          <a:p>
            <a:r>
              <a:rPr lang="en-US"/>
              <a:t>Data Science Club Members</a:t>
            </a:r>
          </a:p>
        </p:txBody>
      </p:sp>
      <p:sp>
        <p:nvSpPr>
          <p:cNvPr id="8" name="Slide Number Placeholder 7">
            <a:extLst>
              <a:ext uri="{FF2B5EF4-FFF2-40B4-BE49-F238E27FC236}">
                <a16:creationId xmlns:a16="http://schemas.microsoft.com/office/drawing/2014/main" id="{3C4031FE-A4B9-4E82-8E65-D1D6A78A7505}"/>
              </a:ext>
            </a:extLst>
          </p:cNvPr>
          <p:cNvSpPr>
            <a:spLocks noGrp="1"/>
          </p:cNvSpPr>
          <p:nvPr>
            <p:ph type="sldNum" sz="quarter" idx="12"/>
          </p:nvPr>
        </p:nvSpPr>
        <p:spPr/>
        <p:txBody>
          <a:bodyPr/>
          <a:lstStyle/>
          <a:p>
            <a:fld id="{E7DA0395-8682-42B7-84B8-C4442ABFE348}" type="slidenum">
              <a:rPr lang="en-US" smtClean="0"/>
              <a:t>53</a:t>
            </a:fld>
            <a:endParaRPr lang="en-US"/>
          </a:p>
        </p:txBody>
      </p:sp>
      <p:sp>
        <p:nvSpPr>
          <p:cNvPr id="2" name="Title 1">
            <a:extLst>
              <a:ext uri="{FF2B5EF4-FFF2-40B4-BE49-F238E27FC236}">
                <a16:creationId xmlns:a16="http://schemas.microsoft.com/office/drawing/2014/main" id="{554365CC-37E3-425F-B167-5169E99D106C}"/>
              </a:ext>
            </a:extLst>
          </p:cNvPr>
          <p:cNvSpPr>
            <a:spLocks noGrp="1"/>
          </p:cNvSpPr>
          <p:nvPr>
            <p:ph type="ctrTitle" idx="4294967295"/>
          </p:nvPr>
        </p:nvSpPr>
        <p:spPr>
          <a:xfrm>
            <a:off x="791308" y="870790"/>
            <a:ext cx="6858000" cy="336550"/>
          </a:xfrm>
        </p:spPr>
        <p:txBody>
          <a:bodyPr>
            <a:noAutofit/>
          </a:bodyPr>
          <a:lstStyle/>
          <a:p>
            <a:r>
              <a:rPr lang="en-IN" sz="1800" b="1" dirty="0">
                <a:solidFill>
                  <a:srgbClr val="FF0000"/>
                </a:solidFill>
                <a:latin typeface="Calibri" panose="020F0502020204030204" pitchFamily="34" charset="0"/>
                <a:cs typeface="Calibri" panose="020F0502020204030204" pitchFamily="34" charset="0"/>
              </a:rPr>
              <a:t>DATA CLEANING</a:t>
            </a:r>
            <a:endParaRPr lang="en-US" sz="1800" b="1" dirty="0">
              <a:solidFill>
                <a:srgbClr val="FF0000"/>
              </a:solidFill>
              <a:latin typeface="Calibri" panose="020F0502020204030204" pitchFamily="34" charset="0"/>
              <a:cs typeface="Calibri" panose="020F0502020204030204" pitchFamily="34" charset="0"/>
            </a:endParaRPr>
          </a:p>
        </p:txBody>
      </p:sp>
      <p:sp>
        <p:nvSpPr>
          <p:cNvPr id="5" name="Rectangle 4">
            <a:extLst>
              <a:ext uri="{FF2B5EF4-FFF2-40B4-BE49-F238E27FC236}">
                <a16:creationId xmlns:a16="http://schemas.microsoft.com/office/drawing/2014/main" id="{13C07F8F-D6B0-4768-9333-5590B8988E1D}"/>
              </a:ext>
            </a:extLst>
          </p:cNvPr>
          <p:cNvSpPr/>
          <p:nvPr/>
        </p:nvSpPr>
        <p:spPr>
          <a:xfrm>
            <a:off x="791308" y="1268731"/>
            <a:ext cx="7554351" cy="431464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9" name="Picture 8">
            <a:extLst>
              <a:ext uri="{FF2B5EF4-FFF2-40B4-BE49-F238E27FC236}">
                <a16:creationId xmlns:a16="http://schemas.microsoft.com/office/drawing/2014/main" id="{87AD981F-6E48-4DAA-B23E-A406631482E2}"/>
              </a:ext>
            </a:extLst>
          </p:cNvPr>
          <p:cNvPicPr>
            <a:picLocks noChangeAspect="1"/>
          </p:cNvPicPr>
          <p:nvPr/>
        </p:nvPicPr>
        <p:blipFill>
          <a:blip r:embed="rId2"/>
          <a:stretch>
            <a:fillRect/>
          </a:stretch>
        </p:blipFill>
        <p:spPr>
          <a:xfrm>
            <a:off x="4456649" y="2091690"/>
            <a:ext cx="3746633" cy="2885634"/>
          </a:xfrm>
          <a:prstGeom prst="rect">
            <a:avLst/>
          </a:prstGeom>
        </p:spPr>
      </p:pic>
      <p:sp>
        <p:nvSpPr>
          <p:cNvPr id="11" name="TextBox 10">
            <a:extLst>
              <a:ext uri="{FF2B5EF4-FFF2-40B4-BE49-F238E27FC236}">
                <a16:creationId xmlns:a16="http://schemas.microsoft.com/office/drawing/2014/main" id="{B8D7FC73-DB86-4AA2-968F-3377D625B78C}"/>
              </a:ext>
            </a:extLst>
          </p:cNvPr>
          <p:cNvSpPr txBox="1"/>
          <p:nvPr/>
        </p:nvSpPr>
        <p:spPr>
          <a:xfrm>
            <a:off x="940718" y="2039398"/>
            <a:ext cx="3515931" cy="1723549"/>
          </a:xfrm>
          <a:prstGeom prst="rect">
            <a:avLst/>
          </a:prstGeom>
          <a:noFill/>
        </p:spPr>
        <p:txBody>
          <a:bodyPr wrap="square">
            <a:spAutoFit/>
          </a:bodyPr>
          <a:lstStyle/>
          <a:p>
            <a:pPr marL="266700" indent="-266700">
              <a:spcBef>
                <a:spcPts val="450"/>
              </a:spcBef>
              <a:spcAft>
                <a:spcPts val="450"/>
              </a:spcAft>
            </a:pPr>
            <a:r>
              <a:rPr lang="en-US" sz="1350" b="1" dirty="0">
                <a:solidFill>
                  <a:srgbClr val="FF0000"/>
                </a:solidFill>
                <a:latin typeface="Calibri" panose="020F0502020204030204" pitchFamily="34" charset="0"/>
                <a:cs typeface="Calibri" panose="020F0502020204030204" pitchFamily="34" charset="0"/>
              </a:rPr>
              <a:t>Create a new column '</a:t>
            </a:r>
            <a:r>
              <a:rPr lang="en-US" sz="1350" b="1" dirty="0" err="1">
                <a:solidFill>
                  <a:srgbClr val="FF0000"/>
                </a:solidFill>
                <a:latin typeface="Calibri" panose="020F0502020204030204" pitchFamily="34" charset="0"/>
                <a:cs typeface="Calibri" panose="020F0502020204030204" pitchFamily="34" charset="0"/>
              </a:rPr>
              <a:t>Edited_DOJ</a:t>
            </a:r>
            <a:r>
              <a:rPr lang="en-US" sz="1350" b="1" dirty="0">
                <a:solidFill>
                  <a:srgbClr val="FF0000"/>
                </a:solidFill>
                <a:latin typeface="Calibri" panose="020F0502020204030204" pitchFamily="34" charset="0"/>
                <a:cs typeface="Calibri" panose="020F0502020204030204" pitchFamily="34" charset="0"/>
              </a:rPr>
              <a:t>' as follows:</a:t>
            </a:r>
          </a:p>
          <a:p>
            <a:pPr marL="266700" indent="-266700">
              <a:spcBef>
                <a:spcPts val="450"/>
              </a:spcBef>
              <a:spcAft>
                <a:spcPts val="450"/>
              </a:spcAft>
            </a:pPr>
            <a:r>
              <a:rPr lang="en-US" sz="1350" b="1" dirty="0">
                <a:solidFill>
                  <a:srgbClr val="FF0000"/>
                </a:solidFill>
                <a:latin typeface="Calibri" panose="020F0502020204030204" pitchFamily="34" charset="0"/>
                <a:cs typeface="Calibri" panose="020F0502020204030204" pitchFamily="34" charset="0"/>
              </a:rPr>
              <a:t>1. 	Click on the LOV button near the column Date of Joining</a:t>
            </a:r>
          </a:p>
          <a:p>
            <a:pPr marL="266700" indent="-266700">
              <a:spcBef>
                <a:spcPts val="450"/>
              </a:spcBef>
              <a:spcAft>
                <a:spcPts val="450"/>
              </a:spcAft>
            </a:pPr>
            <a:r>
              <a:rPr lang="en-US" sz="1350" b="1" dirty="0">
                <a:solidFill>
                  <a:srgbClr val="FF0000"/>
                </a:solidFill>
                <a:latin typeface="Calibri" panose="020F0502020204030204" pitchFamily="34" charset="0"/>
                <a:cs typeface="Calibri" panose="020F0502020204030204" pitchFamily="34" charset="0"/>
              </a:rPr>
              <a:t>2. 	Click on the Edit column tab</a:t>
            </a:r>
          </a:p>
          <a:p>
            <a:pPr marL="266700" indent="-266700">
              <a:spcBef>
                <a:spcPts val="450"/>
              </a:spcBef>
              <a:spcAft>
                <a:spcPts val="450"/>
              </a:spcAft>
            </a:pPr>
            <a:r>
              <a:rPr lang="en-US" sz="1350" b="1" dirty="0">
                <a:solidFill>
                  <a:srgbClr val="FF0000"/>
                </a:solidFill>
                <a:latin typeface="Calibri" panose="020F0502020204030204" pitchFamily="34" charset="0"/>
                <a:cs typeface="Calibri" panose="020F0502020204030204" pitchFamily="34" charset="0"/>
              </a:rPr>
              <a:t>3. 	Click on the Add column based on this column</a:t>
            </a:r>
          </a:p>
        </p:txBody>
      </p:sp>
      <p:sp>
        <p:nvSpPr>
          <p:cNvPr id="13" name="TextBox 12">
            <a:extLst>
              <a:ext uri="{FF2B5EF4-FFF2-40B4-BE49-F238E27FC236}">
                <a16:creationId xmlns:a16="http://schemas.microsoft.com/office/drawing/2014/main" id="{5699F270-D2A6-44BA-B964-3D307D506D25}"/>
              </a:ext>
            </a:extLst>
          </p:cNvPr>
          <p:cNvSpPr txBox="1"/>
          <p:nvPr/>
        </p:nvSpPr>
        <p:spPr>
          <a:xfrm>
            <a:off x="772445" y="1415620"/>
            <a:ext cx="4570293" cy="415498"/>
          </a:xfrm>
          <a:prstGeom prst="rect">
            <a:avLst/>
          </a:prstGeom>
          <a:noFill/>
        </p:spPr>
        <p:txBody>
          <a:bodyPr wrap="square">
            <a:spAutoFit/>
          </a:bodyPr>
          <a:lstStyle/>
          <a:p>
            <a:r>
              <a:rPr lang="en-US" sz="2100" b="1" dirty="0"/>
              <a:t>Create a new column '</a:t>
            </a:r>
            <a:r>
              <a:rPr lang="en-US" sz="2100" b="1" dirty="0" err="1"/>
              <a:t>Edited_DOJ</a:t>
            </a:r>
            <a:r>
              <a:rPr lang="en-US" sz="2100" b="1" dirty="0"/>
              <a:t>'</a:t>
            </a:r>
          </a:p>
        </p:txBody>
      </p:sp>
    </p:spTree>
    <p:extLst>
      <p:ext uri="{BB962C8B-B14F-4D97-AF65-F5344CB8AC3E}">
        <p14:creationId xmlns:p14="http://schemas.microsoft.com/office/powerpoint/2010/main" val="275869132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5">
            <a:extLst>
              <a:ext uri="{FF2B5EF4-FFF2-40B4-BE49-F238E27FC236}">
                <a16:creationId xmlns:a16="http://schemas.microsoft.com/office/drawing/2014/main" id="{7D6A8126-CFAE-4F79-AFF0-35633126008A}"/>
              </a:ext>
            </a:extLst>
          </p:cNvPr>
          <p:cNvSpPr>
            <a:spLocks noGrp="1"/>
          </p:cNvSpPr>
          <p:nvPr>
            <p:ph type="dt" sz="half" idx="10"/>
          </p:nvPr>
        </p:nvSpPr>
        <p:spPr/>
        <p:txBody>
          <a:bodyPr/>
          <a:lstStyle/>
          <a:p>
            <a:fld id="{4087AB6D-AC5F-4653-8FF4-291BC363AB0E}" type="datetime1">
              <a:rPr lang="en-US" smtClean="0"/>
              <a:t>6/21/2021</a:t>
            </a:fld>
            <a:endParaRPr lang="en-US"/>
          </a:p>
        </p:txBody>
      </p:sp>
      <p:sp>
        <p:nvSpPr>
          <p:cNvPr id="7" name="Footer Placeholder 6">
            <a:extLst>
              <a:ext uri="{FF2B5EF4-FFF2-40B4-BE49-F238E27FC236}">
                <a16:creationId xmlns:a16="http://schemas.microsoft.com/office/drawing/2014/main" id="{8A1611EA-3704-4E00-9C80-2B3CA9311FB6}"/>
              </a:ext>
            </a:extLst>
          </p:cNvPr>
          <p:cNvSpPr>
            <a:spLocks noGrp="1"/>
          </p:cNvSpPr>
          <p:nvPr>
            <p:ph type="ftr" sz="quarter" idx="11"/>
          </p:nvPr>
        </p:nvSpPr>
        <p:spPr/>
        <p:txBody>
          <a:bodyPr/>
          <a:lstStyle/>
          <a:p>
            <a:r>
              <a:rPr lang="en-US"/>
              <a:t>Data Science Club Members</a:t>
            </a:r>
          </a:p>
        </p:txBody>
      </p:sp>
      <p:sp>
        <p:nvSpPr>
          <p:cNvPr id="8" name="Slide Number Placeholder 7">
            <a:extLst>
              <a:ext uri="{FF2B5EF4-FFF2-40B4-BE49-F238E27FC236}">
                <a16:creationId xmlns:a16="http://schemas.microsoft.com/office/drawing/2014/main" id="{3C4031FE-A4B9-4E82-8E65-D1D6A78A7505}"/>
              </a:ext>
            </a:extLst>
          </p:cNvPr>
          <p:cNvSpPr>
            <a:spLocks noGrp="1"/>
          </p:cNvSpPr>
          <p:nvPr>
            <p:ph type="sldNum" sz="quarter" idx="12"/>
          </p:nvPr>
        </p:nvSpPr>
        <p:spPr/>
        <p:txBody>
          <a:bodyPr/>
          <a:lstStyle/>
          <a:p>
            <a:fld id="{E7DA0395-8682-42B7-84B8-C4442ABFE348}" type="slidenum">
              <a:rPr lang="en-US" smtClean="0"/>
              <a:t>54</a:t>
            </a:fld>
            <a:endParaRPr lang="en-US"/>
          </a:p>
        </p:txBody>
      </p:sp>
      <p:sp>
        <p:nvSpPr>
          <p:cNvPr id="2" name="Title 1">
            <a:extLst>
              <a:ext uri="{FF2B5EF4-FFF2-40B4-BE49-F238E27FC236}">
                <a16:creationId xmlns:a16="http://schemas.microsoft.com/office/drawing/2014/main" id="{554365CC-37E3-425F-B167-5169E99D106C}"/>
              </a:ext>
            </a:extLst>
          </p:cNvPr>
          <p:cNvSpPr>
            <a:spLocks noGrp="1"/>
          </p:cNvSpPr>
          <p:nvPr>
            <p:ph type="ctrTitle" idx="4294967295"/>
          </p:nvPr>
        </p:nvSpPr>
        <p:spPr>
          <a:xfrm>
            <a:off x="791308" y="870625"/>
            <a:ext cx="6858000" cy="336550"/>
          </a:xfrm>
        </p:spPr>
        <p:txBody>
          <a:bodyPr>
            <a:noAutofit/>
          </a:bodyPr>
          <a:lstStyle/>
          <a:p>
            <a:r>
              <a:rPr lang="en-IN" sz="1800" b="1" dirty="0">
                <a:solidFill>
                  <a:srgbClr val="FF0000"/>
                </a:solidFill>
              </a:rPr>
              <a:t>DATA CLEANING</a:t>
            </a:r>
            <a:endParaRPr lang="en-US" sz="1800" b="1" dirty="0">
              <a:solidFill>
                <a:srgbClr val="FF0000"/>
              </a:solidFill>
            </a:endParaRPr>
          </a:p>
        </p:txBody>
      </p:sp>
      <p:sp>
        <p:nvSpPr>
          <p:cNvPr id="5" name="Rectangle 4">
            <a:extLst>
              <a:ext uri="{FF2B5EF4-FFF2-40B4-BE49-F238E27FC236}">
                <a16:creationId xmlns:a16="http://schemas.microsoft.com/office/drawing/2014/main" id="{13C07F8F-D6B0-4768-9333-5590B8988E1D}"/>
              </a:ext>
            </a:extLst>
          </p:cNvPr>
          <p:cNvSpPr/>
          <p:nvPr/>
        </p:nvSpPr>
        <p:spPr>
          <a:xfrm>
            <a:off x="791308" y="1268731"/>
            <a:ext cx="7554351" cy="4656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 name="TextBox 10">
            <a:extLst>
              <a:ext uri="{FF2B5EF4-FFF2-40B4-BE49-F238E27FC236}">
                <a16:creationId xmlns:a16="http://schemas.microsoft.com/office/drawing/2014/main" id="{B8D7FC73-DB86-4AA2-968F-3377D625B78C}"/>
              </a:ext>
            </a:extLst>
          </p:cNvPr>
          <p:cNvSpPr txBox="1"/>
          <p:nvPr/>
        </p:nvSpPr>
        <p:spPr>
          <a:xfrm>
            <a:off x="798341" y="1728394"/>
            <a:ext cx="7605241" cy="1538883"/>
          </a:xfrm>
          <a:prstGeom prst="rect">
            <a:avLst/>
          </a:prstGeom>
          <a:noFill/>
        </p:spPr>
        <p:txBody>
          <a:bodyPr wrap="square">
            <a:spAutoFit/>
          </a:bodyPr>
          <a:lstStyle/>
          <a:p>
            <a:pPr marL="358775" indent="-358775">
              <a:spcBef>
                <a:spcPts val="450"/>
              </a:spcBef>
              <a:spcAft>
                <a:spcPts val="450"/>
              </a:spcAft>
            </a:pPr>
            <a:r>
              <a:rPr lang="en-US" sz="1400" b="1" dirty="0">
                <a:solidFill>
                  <a:srgbClr val="FF0000"/>
                </a:solidFill>
                <a:latin typeface="Calibri" panose="020F0502020204030204" pitchFamily="34" charset="0"/>
                <a:cs typeface="Calibri" panose="020F0502020204030204" pitchFamily="34" charset="0"/>
              </a:rPr>
              <a:t>Create a new column '</a:t>
            </a:r>
            <a:r>
              <a:rPr lang="en-US" sz="1400" b="1" dirty="0" err="1">
                <a:solidFill>
                  <a:srgbClr val="FF0000"/>
                </a:solidFill>
                <a:latin typeface="Calibri" panose="020F0502020204030204" pitchFamily="34" charset="0"/>
                <a:cs typeface="Calibri" panose="020F0502020204030204" pitchFamily="34" charset="0"/>
              </a:rPr>
              <a:t>Edited_DOJ</a:t>
            </a:r>
            <a:r>
              <a:rPr lang="en-US" sz="1400" b="1" dirty="0">
                <a:solidFill>
                  <a:srgbClr val="FF0000"/>
                </a:solidFill>
                <a:latin typeface="Calibri" panose="020F0502020204030204" pitchFamily="34" charset="0"/>
                <a:cs typeface="Calibri" panose="020F0502020204030204" pitchFamily="34" charset="0"/>
              </a:rPr>
              <a:t>' as follows:</a:t>
            </a:r>
          </a:p>
          <a:p>
            <a:pPr marL="358775" indent="-358775">
              <a:spcBef>
                <a:spcPts val="100"/>
              </a:spcBef>
              <a:spcAft>
                <a:spcPts val="100"/>
              </a:spcAft>
              <a:tabLst>
                <a:tab pos="133350" algn="l"/>
              </a:tabLst>
            </a:pPr>
            <a:r>
              <a:rPr lang="en-IN" sz="1400" b="1" dirty="0">
                <a:solidFill>
                  <a:srgbClr val="FF0000"/>
                </a:solidFill>
                <a:latin typeface="Calibri" panose="020F0502020204030204" pitchFamily="34" charset="0"/>
                <a:cs typeface="Calibri" panose="020F0502020204030204" pitchFamily="34" charset="0"/>
              </a:rPr>
              <a:t>1. Enter '</a:t>
            </a:r>
            <a:r>
              <a:rPr lang="en-IN" sz="1400" b="1" dirty="0" err="1">
                <a:solidFill>
                  <a:srgbClr val="FF0000"/>
                </a:solidFill>
                <a:latin typeface="Calibri" panose="020F0502020204030204" pitchFamily="34" charset="0"/>
                <a:cs typeface="Calibri" panose="020F0502020204030204" pitchFamily="34" charset="0"/>
              </a:rPr>
              <a:t>Edited_DOJ</a:t>
            </a:r>
            <a:r>
              <a:rPr lang="en-IN" sz="1400" b="1" dirty="0">
                <a:solidFill>
                  <a:srgbClr val="FF0000"/>
                </a:solidFill>
                <a:latin typeface="Calibri" panose="020F0502020204030204" pitchFamily="34" charset="0"/>
                <a:cs typeface="Calibri" panose="020F0502020204030204" pitchFamily="34" charset="0"/>
              </a:rPr>
              <a:t>' for the New column name</a:t>
            </a:r>
          </a:p>
          <a:p>
            <a:pPr marL="358775" indent="-358775">
              <a:spcBef>
                <a:spcPts val="100"/>
              </a:spcBef>
              <a:spcAft>
                <a:spcPts val="100"/>
              </a:spcAft>
              <a:tabLst>
                <a:tab pos="133350" algn="l"/>
              </a:tabLst>
            </a:pPr>
            <a:r>
              <a:rPr lang="en-IN" sz="1400" b="1" dirty="0">
                <a:solidFill>
                  <a:srgbClr val="FF0000"/>
                </a:solidFill>
                <a:latin typeface="Calibri" panose="020F0502020204030204" pitchFamily="34" charset="0"/>
                <a:cs typeface="Calibri" panose="020F0502020204030204" pitchFamily="34" charset="0"/>
              </a:rPr>
              <a:t>2. Enter the following as the Expression and  ensure the "Language is General Refine Expression Language"</a:t>
            </a:r>
          </a:p>
          <a:p>
            <a:pPr marL="358775" indent="-358775">
              <a:spcBef>
                <a:spcPts val="100"/>
              </a:spcBef>
              <a:spcAft>
                <a:spcPts val="100"/>
              </a:spcAft>
              <a:tabLst>
                <a:tab pos="266700" algn="l"/>
              </a:tabLst>
            </a:pPr>
            <a:r>
              <a:rPr lang="en-IN" sz="1400" b="1" dirty="0" err="1">
                <a:solidFill>
                  <a:srgbClr val="FF0000"/>
                </a:solidFill>
                <a:latin typeface="Calibri" panose="020F0502020204030204" pitchFamily="34" charset="0"/>
                <a:cs typeface="Calibri" panose="020F0502020204030204" pitchFamily="34" charset="0"/>
              </a:rPr>
              <a:t>value.toDate</a:t>
            </a:r>
            <a:r>
              <a:rPr lang="en-IN" sz="1400" b="1" dirty="0">
                <a:solidFill>
                  <a:srgbClr val="FF0000"/>
                </a:solidFill>
                <a:latin typeface="Calibri" panose="020F0502020204030204" pitchFamily="34" charset="0"/>
                <a:cs typeface="Calibri" panose="020F0502020204030204" pitchFamily="34" charset="0"/>
              </a:rPr>
              <a:t>('dd-MM-</a:t>
            </a:r>
            <a:r>
              <a:rPr lang="en-IN" sz="1400" b="1" dirty="0" err="1">
                <a:solidFill>
                  <a:srgbClr val="FF0000"/>
                </a:solidFill>
                <a:latin typeface="Calibri" panose="020F0502020204030204" pitchFamily="34" charset="0"/>
                <a:cs typeface="Calibri" panose="020F0502020204030204" pitchFamily="34" charset="0"/>
              </a:rPr>
              <a:t>yy</a:t>
            </a:r>
            <a:r>
              <a:rPr lang="en-IN" sz="1400" b="1" dirty="0">
                <a:solidFill>
                  <a:srgbClr val="FF0000"/>
                </a:solidFill>
                <a:latin typeface="Calibri" panose="020F0502020204030204" pitchFamily="34" charset="0"/>
                <a:cs typeface="Calibri" panose="020F0502020204030204" pitchFamily="34" charset="0"/>
              </a:rPr>
              <a:t>','MM-dd-</a:t>
            </a:r>
            <a:r>
              <a:rPr lang="en-IN" sz="1400" b="1" dirty="0" err="1">
                <a:solidFill>
                  <a:srgbClr val="FF0000"/>
                </a:solidFill>
                <a:latin typeface="Calibri" panose="020F0502020204030204" pitchFamily="34" charset="0"/>
                <a:cs typeface="Calibri" panose="020F0502020204030204" pitchFamily="34" charset="0"/>
              </a:rPr>
              <a:t>yy</a:t>
            </a:r>
            <a:r>
              <a:rPr lang="en-IN" sz="1400" b="1" dirty="0">
                <a:solidFill>
                  <a:srgbClr val="FF0000"/>
                </a:solidFill>
                <a:latin typeface="Calibri" panose="020F0502020204030204" pitchFamily="34" charset="0"/>
                <a:cs typeface="Calibri" panose="020F0502020204030204" pitchFamily="34" charset="0"/>
              </a:rPr>
              <a:t>','dd-MMM-</a:t>
            </a:r>
            <a:r>
              <a:rPr lang="en-IN" sz="1400" b="1" dirty="0" err="1">
                <a:solidFill>
                  <a:srgbClr val="FF0000"/>
                </a:solidFill>
                <a:latin typeface="Calibri" panose="020F0502020204030204" pitchFamily="34" charset="0"/>
                <a:cs typeface="Calibri" panose="020F0502020204030204" pitchFamily="34" charset="0"/>
              </a:rPr>
              <a:t>yy</a:t>
            </a:r>
            <a:r>
              <a:rPr lang="en-IN" sz="1400" b="1" dirty="0">
                <a:solidFill>
                  <a:srgbClr val="FF0000"/>
                </a:solidFill>
                <a:latin typeface="Calibri" panose="020F0502020204030204" pitchFamily="34" charset="0"/>
                <a:cs typeface="Calibri" panose="020F0502020204030204" pitchFamily="34" charset="0"/>
              </a:rPr>
              <a:t>').</a:t>
            </a:r>
            <a:r>
              <a:rPr lang="en-IN" sz="1400" b="1" dirty="0" err="1">
                <a:solidFill>
                  <a:srgbClr val="FF0000"/>
                </a:solidFill>
                <a:latin typeface="Calibri" panose="020F0502020204030204" pitchFamily="34" charset="0"/>
                <a:cs typeface="Calibri" panose="020F0502020204030204" pitchFamily="34" charset="0"/>
              </a:rPr>
              <a:t>toString</a:t>
            </a:r>
            <a:r>
              <a:rPr lang="en-IN" sz="1400" b="1" dirty="0">
                <a:solidFill>
                  <a:srgbClr val="FF0000"/>
                </a:solidFill>
                <a:latin typeface="Calibri" panose="020F0502020204030204" pitchFamily="34" charset="0"/>
                <a:cs typeface="Calibri" panose="020F0502020204030204" pitchFamily="34" charset="0"/>
              </a:rPr>
              <a:t>('</a:t>
            </a:r>
            <a:r>
              <a:rPr lang="en-IN" sz="1400" b="1" dirty="0" err="1">
                <a:solidFill>
                  <a:srgbClr val="FF0000"/>
                </a:solidFill>
                <a:latin typeface="Calibri" panose="020F0502020204030204" pitchFamily="34" charset="0"/>
                <a:cs typeface="Calibri" panose="020F0502020204030204" pitchFamily="34" charset="0"/>
              </a:rPr>
              <a:t>yyyy</a:t>
            </a:r>
            <a:r>
              <a:rPr lang="en-IN" sz="1400" b="1" dirty="0">
                <a:solidFill>
                  <a:srgbClr val="FF0000"/>
                </a:solidFill>
                <a:latin typeface="Calibri" panose="020F0502020204030204" pitchFamily="34" charset="0"/>
                <a:cs typeface="Calibri" panose="020F0502020204030204" pitchFamily="34" charset="0"/>
              </a:rPr>
              <a:t>-MM-dd')</a:t>
            </a:r>
          </a:p>
          <a:p>
            <a:pPr marL="358775" indent="-358775">
              <a:spcBef>
                <a:spcPts val="100"/>
              </a:spcBef>
              <a:spcAft>
                <a:spcPts val="100"/>
              </a:spcAft>
              <a:tabLst>
                <a:tab pos="266700" algn="l"/>
              </a:tabLst>
            </a:pPr>
            <a:r>
              <a:rPr lang="en-IN" sz="1400" b="1" dirty="0">
                <a:solidFill>
                  <a:srgbClr val="FF0000"/>
                </a:solidFill>
                <a:latin typeface="Calibri" panose="020F0502020204030204" pitchFamily="34" charset="0"/>
                <a:cs typeface="Calibri" panose="020F0502020204030204" pitchFamily="34" charset="0"/>
              </a:rPr>
              <a:t>3. Click on the "OK" button.</a:t>
            </a:r>
            <a:endParaRPr lang="en-US" sz="1400" b="1" dirty="0">
              <a:solidFill>
                <a:srgbClr val="FF0000"/>
              </a:solidFill>
              <a:latin typeface="Calibri" panose="020F0502020204030204" pitchFamily="34" charset="0"/>
              <a:cs typeface="Calibri" panose="020F0502020204030204" pitchFamily="34" charset="0"/>
            </a:endParaRPr>
          </a:p>
        </p:txBody>
      </p:sp>
      <p:sp>
        <p:nvSpPr>
          <p:cNvPr id="13" name="TextBox 12">
            <a:extLst>
              <a:ext uri="{FF2B5EF4-FFF2-40B4-BE49-F238E27FC236}">
                <a16:creationId xmlns:a16="http://schemas.microsoft.com/office/drawing/2014/main" id="{5699F270-D2A6-44BA-B964-3D307D506D25}"/>
              </a:ext>
            </a:extLst>
          </p:cNvPr>
          <p:cNvSpPr txBox="1"/>
          <p:nvPr/>
        </p:nvSpPr>
        <p:spPr>
          <a:xfrm>
            <a:off x="812675" y="1315242"/>
            <a:ext cx="7540017" cy="415498"/>
          </a:xfrm>
          <a:prstGeom prst="rect">
            <a:avLst/>
          </a:prstGeom>
          <a:noFill/>
        </p:spPr>
        <p:txBody>
          <a:bodyPr wrap="square">
            <a:spAutoFit/>
          </a:bodyPr>
          <a:lstStyle/>
          <a:p>
            <a:r>
              <a:rPr lang="en-US" sz="2100" b="1" dirty="0"/>
              <a:t>Create a new column '</a:t>
            </a:r>
            <a:r>
              <a:rPr lang="en-US" sz="2100" b="1" dirty="0" err="1"/>
              <a:t>Edited_DOJ</a:t>
            </a:r>
            <a:r>
              <a:rPr lang="en-US" sz="2100" b="1" dirty="0"/>
              <a:t>’ - continued</a:t>
            </a:r>
          </a:p>
        </p:txBody>
      </p:sp>
      <p:pic>
        <p:nvPicPr>
          <p:cNvPr id="3" name="Picture 2">
            <a:extLst>
              <a:ext uri="{FF2B5EF4-FFF2-40B4-BE49-F238E27FC236}">
                <a16:creationId xmlns:a16="http://schemas.microsoft.com/office/drawing/2014/main" id="{569A4A5E-C142-4EBB-9D27-FA64E3F0A0BF}"/>
              </a:ext>
            </a:extLst>
          </p:cNvPr>
          <p:cNvPicPr>
            <a:picLocks noChangeAspect="1"/>
          </p:cNvPicPr>
          <p:nvPr/>
        </p:nvPicPr>
        <p:blipFill>
          <a:blip r:embed="rId2"/>
          <a:stretch>
            <a:fillRect/>
          </a:stretch>
        </p:blipFill>
        <p:spPr>
          <a:xfrm>
            <a:off x="890266" y="3353302"/>
            <a:ext cx="3506576" cy="2571749"/>
          </a:xfrm>
          <a:prstGeom prst="rect">
            <a:avLst/>
          </a:prstGeom>
        </p:spPr>
      </p:pic>
      <p:pic>
        <p:nvPicPr>
          <p:cNvPr id="4" name="Picture 3">
            <a:extLst>
              <a:ext uri="{FF2B5EF4-FFF2-40B4-BE49-F238E27FC236}">
                <a16:creationId xmlns:a16="http://schemas.microsoft.com/office/drawing/2014/main" id="{A428ED30-782A-43E8-AB28-66B8A1D6DFB1}"/>
              </a:ext>
            </a:extLst>
          </p:cNvPr>
          <p:cNvPicPr>
            <a:picLocks noChangeAspect="1"/>
          </p:cNvPicPr>
          <p:nvPr/>
        </p:nvPicPr>
        <p:blipFill>
          <a:blip r:embed="rId3"/>
          <a:stretch>
            <a:fillRect/>
          </a:stretch>
        </p:blipFill>
        <p:spPr>
          <a:xfrm>
            <a:off x="4495800" y="3341823"/>
            <a:ext cx="3568992" cy="2531133"/>
          </a:xfrm>
          <a:prstGeom prst="rect">
            <a:avLst/>
          </a:prstGeom>
        </p:spPr>
      </p:pic>
    </p:spTree>
    <p:extLst>
      <p:ext uri="{BB962C8B-B14F-4D97-AF65-F5344CB8AC3E}">
        <p14:creationId xmlns:p14="http://schemas.microsoft.com/office/powerpoint/2010/main" val="60009103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5">
            <a:extLst>
              <a:ext uri="{FF2B5EF4-FFF2-40B4-BE49-F238E27FC236}">
                <a16:creationId xmlns:a16="http://schemas.microsoft.com/office/drawing/2014/main" id="{7D6A8126-CFAE-4F79-AFF0-35633126008A}"/>
              </a:ext>
            </a:extLst>
          </p:cNvPr>
          <p:cNvSpPr>
            <a:spLocks noGrp="1"/>
          </p:cNvSpPr>
          <p:nvPr>
            <p:ph type="dt" sz="half" idx="10"/>
          </p:nvPr>
        </p:nvSpPr>
        <p:spPr/>
        <p:txBody>
          <a:bodyPr/>
          <a:lstStyle/>
          <a:p>
            <a:fld id="{4087AB6D-AC5F-4653-8FF4-291BC363AB0E}" type="datetime1">
              <a:rPr lang="en-US" smtClean="0">
                <a:latin typeface="Calibri" panose="020F0502020204030204" pitchFamily="34" charset="0"/>
                <a:cs typeface="Calibri" panose="020F0502020204030204" pitchFamily="34" charset="0"/>
              </a:rPr>
              <a:t>6/21/2021</a:t>
            </a:fld>
            <a:endParaRPr lang="en-US">
              <a:latin typeface="Calibri" panose="020F0502020204030204" pitchFamily="34" charset="0"/>
              <a:cs typeface="Calibri" panose="020F0502020204030204" pitchFamily="34" charset="0"/>
            </a:endParaRPr>
          </a:p>
        </p:txBody>
      </p:sp>
      <p:sp>
        <p:nvSpPr>
          <p:cNvPr id="7" name="Footer Placeholder 6">
            <a:extLst>
              <a:ext uri="{FF2B5EF4-FFF2-40B4-BE49-F238E27FC236}">
                <a16:creationId xmlns:a16="http://schemas.microsoft.com/office/drawing/2014/main" id="{8A1611EA-3704-4E00-9C80-2B3CA9311FB6}"/>
              </a:ext>
            </a:extLst>
          </p:cNvPr>
          <p:cNvSpPr>
            <a:spLocks noGrp="1"/>
          </p:cNvSpPr>
          <p:nvPr>
            <p:ph type="ftr" sz="quarter" idx="11"/>
          </p:nvPr>
        </p:nvSpPr>
        <p:spPr/>
        <p:txBody>
          <a:bodyPr/>
          <a:lstStyle/>
          <a:p>
            <a:r>
              <a:rPr lang="en-US">
                <a:latin typeface="Calibri" panose="020F0502020204030204" pitchFamily="34" charset="0"/>
                <a:cs typeface="Calibri" panose="020F0502020204030204" pitchFamily="34" charset="0"/>
              </a:rPr>
              <a:t>Data Science Club Members</a:t>
            </a:r>
          </a:p>
        </p:txBody>
      </p:sp>
      <p:sp>
        <p:nvSpPr>
          <p:cNvPr id="8" name="Slide Number Placeholder 7">
            <a:extLst>
              <a:ext uri="{FF2B5EF4-FFF2-40B4-BE49-F238E27FC236}">
                <a16:creationId xmlns:a16="http://schemas.microsoft.com/office/drawing/2014/main" id="{3C4031FE-A4B9-4E82-8E65-D1D6A78A7505}"/>
              </a:ext>
            </a:extLst>
          </p:cNvPr>
          <p:cNvSpPr>
            <a:spLocks noGrp="1"/>
          </p:cNvSpPr>
          <p:nvPr>
            <p:ph type="sldNum" sz="quarter" idx="12"/>
          </p:nvPr>
        </p:nvSpPr>
        <p:spPr/>
        <p:txBody>
          <a:bodyPr/>
          <a:lstStyle/>
          <a:p>
            <a:fld id="{E7DA0395-8682-42B7-84B8-C4442ABFE348}" type="slidenum">
              <a:rPr lang="en-US" smtClean="0">
                <a:latin typeface="Calibri" panose="020F0502020204030204" pitchFamily="34" charset="0"/>
                <a:cs typeface="Calibri" panose="020F0502020204030204" pitchFamily="34" charset="0"/>
              </a:rPr>
              <a:t>55</a:t>
            </a:fld>
            <a:endParaRPr lang="en-US">
              <a:latin typeface="Calibri" panose="020F0502020204030204" pitchFamily="34" charset="0"/>
              <a:cs typeface="Calibri" panose="020F0502020204030204" pitchFamily="34" charset="0"/>
            </a:endParaRPr>
          </a:p>
        </p:txBody>
      </p:sp>
      <p:sp>
        <p:nvSpPr>
          <p:cNvPr id="2" name="Title 1">
            <a:extLst>
              <a:ext uri="{FF2B5EF4-FFF2-40B4-BE49-F238E27FC236}">
                <a16:creationId xmlns:a16="http://schemas.microsoft.com/office/drawing/2014/main" id="{554365CC-37E3-425F-B167-5169E99D106C}"/>
              </a:ext>
            </a:extLst>
          </p:cNvPr>
          <p:cNvSpPr>
            <a:spLocks noGrp="1"/>
          </p:cNvSpPr>
          <p:nvPr>
            <p:ph type="ctrTitle" idx="4294967295"/>
          </p:nvPr>
        </p:nvSpPr>
        <p:spPr>
          <a:xfrm>
            <a:off x="854570" y="896057"/>
            <a:ext cx="6858000" cy="336550"/>
          </a:xfrm>
        </p:spPr>
        <p:txBody>
          <a:bodyPr>
            <a:noAutofit/>
          </a:bodyPr>
          <a:lstStyle/>
          <a:p>
            <a:r>
              <a:rPr lang="en-IN" sz="1800" b="1" dirty="0">
                <a:solidFill>
                  <a:srgbClr val="FF0000"/>
                </a:solidFill>
                <a:latin typeface="Calibri" panose="020F0502020204030204" pitchFamily="34" charset="0"/>
                <a:cs typeface="Calibri" panose="020F0502020204030204" pitchFamily="34" charset="0"/>
              </a:rPr>
              <a:t>DATA CLEANING</a:t>
            </a:r>
            <a:endParaRPr lang="en-US" sz="1800" b="1" dirty="0">
              <a:solidFill>
                <a:srgbClr val="FF0000"/>
              </a:solidFill>
              <a:latin typeface="Calibri" panose="020F0502020204030204" pitchFamily="34" charset="0"/>
              <a:cs typeface="Calibri" panose="020F0502020204030204" pitchFamily="34" charset="0"/>
            </a:endParaRPr>
          </a:p>
        </p:txBody>
      </p:sp>
      <p:sp>
        <p:nvSpPr>
          <p:cNvPr id="5" name="Rectangle 4">
            <a:extLst>
              <a:ext uri="{FF2B5EF4-FFF2-40B4-BE49-F238E27FC236}">
                <a16:creationId xmlns:a16="http://schemas.microsoft.com/office/drawing/2014/main" id="{13C07F8F-D6B0-4768-9333-5590B8988E1D}"/>
              </a:ext>
            </a:extLst>
          </p:cNvPr>
          <p:cNvSpPr/>
          <p:nvPr/>
        </p:nvSpPr>
        <p:spPr>
          <a:xfrm>
            <a:off x="791308" y="1268731"/>
            <a:ext cx="7554351" cy="469321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C6AFC740-4C21-40FC-B6B1-01BF2321382C}"/>
              </a:ext>
            </a:extLst>
          </p:cNvPr>
          <p:cNvPicPr>
            <a:picLocks noChangeAspect="1"/>
          </p:cNvPicPr>
          <p:nvPr/>
        </p:nvPicPr>
        <p:blipFill>
          <a:blip r:embed="rId2"/>
          <a:stretch>
            <a:fillRect/>
          </a:stretch>
        </p:blipFill>
        <p:spPr>
          <a:xfrm>
            <a:off x="869204" y="3241243"/>
            <a:ext cx="5053030" cy="2490110"/>
          </a:xfrm>
          <a:prstGeom prst="rect">
            <a:avLst/>
          </a:prstGeom>
        </p:spPr>
      </p:pic>
      <p:sp>
        <p:nvSpPr>
          <p:cNvPr id="11" name="TextBox 10">
            <a:extLst>
              <a:ext uri="{FF2B5EF4-FFF2-40B4-BE49-F238E27FC236}">
                <a16:creationId xmlns:a16="http://schemas.microsoft.com/office/drawing/2014/main" id="{67911D47-B409-4E64-A2BF-548DF39004D7}"/>
              </a:ext>
            </a:extLst>
          </p:cNvPr>
          <p:cNvSpPr txBox="1"/>
          <p:nvPr/>
        </p:nvSpPr>
        <p:spPr>
          <a:xfrm>
            <a:off x="820880" y="1946017"/>
            <a:ext cx="7349841" cy="1295226"/>
          </a:xfrm>
          <a:prstGeom prst="rect">
            <a:avLst/>
          </a:prstGeom>
          <a:noFill/>
        </p:spPr>
        <p:txBody>
          <a:bodyPr wrap="square">
            <a:spAutoFit/>
          </a:bodyPr>
          <a:lstStyle/>
          <a:p>
            <a:pPr>
              <a:spcBef>
                <a:spcPts val="450"/>
              </a:spcBef>
              <a:spcAft>
                <a:spcPts val="450"/>
              </a:spcAft>
            </a:pPr>
            <a:r>
              <a:rPr lang="en-US" sz="1600" b="1" dirty="0">
                <a:latin typeface="Calibri" panose="020F0502020204030204" pitchFamily="34" charset="0"/>
                <a:cs typeface="Calibri" panose="020F0502020204030204" pitchFamily="34" charset="0"/>
              </a:rPr>
              <a:t>1. Click on the LOV button near to the field, Email address.</a:t>
            </a:r>
          </a:p>
          <a:p>
            <a:pPr>
              <a:spcBef>
                <a:spcPts val="450"/>
              </a:spcBef>
              <a:spcAft>
                <a:spcPts val="450"/>
              </a:spcAft>
            </a:pPr>
            <a:r>
              <a:rPr lang="en-US" sz="1600" b="1" dirty="0">
                <a:latin typeface="Calibri" panose="020F0502020204030204" pitchFamily="34" charset="0"/>
                <a:cs typeface="Calibri" panose="020F0502020204030204" pitchFamily="34" charset="0"/>
              </a:rPr>
              <a:t>2. Click on the menu item, Edit Cells &gt;&gt; Common transform &gt;&gt; Trim leading and trailing spaces.</a:t>
            </a:r>
          </a:p>
          <a:p>
            <a:pPr>
              <a:spcBef>
                <a:spcPts val="450"/>
              </a:spcBef>
              <a:spcAft>
                <a:spcPts val="450"/>
              </a:spcAft>
            </a:pPr>
            <a:r>
              <a:rPr lang="en-IN" sz="1350" b="1" dirty="0">
                <a:latin typeface="Calibri" panose="020F0502020204030204" pitchFamily="34" charset="0"/>
                <a:cs typeface="Calibri" panose="020F0502020204030204" pitchFamily="34" charset="0"/>
              </a:rPr>
              <a:t>3. You can see the new data </a:t>
            </a:r>
            <a:endParaRPr lang="en-US" sz="1350" b="1" dirty="0">
              <a:latin typeface="Calibri" panose="020F0502020204030204" pitchFamily="34" charset="0"/>
              <a:cs typeface="Calibri" panose="020F0502020204030204" pitchFamily="34" charset="0"/>
            </a:endParaRPr>
          </a:p>
        </p:txBody>
      </p:sp>
      <p:sp>
        <p:nvSpPr>
          <p:cNvPr id="13" name="TextBox 12">
            <a:extLst>
              <a:ext uri="{FF2B5EF4-FFF2-40B4-BE49-F238E27FC236}">
                <a16:creationId xmlns:a16="http://schemas.microsoft.com/office/drawing/2014/main" id="{5D85C3EA-BFBA-4A5E-ACDB-6374FF7F5DAE}"/>
              </a:ext>
            </a:extLst>
          </p:cNvPr>
          <p:cNvSpPr txBox="1"/>
          <p:nvPr/>
        </p:nvSpPr>
        <p:spPr>
          <a:xfrm>
            <a:off x="854570" y="1450556"/>
            <a:ext cx="7468550" cy="369332"/>
          </a:xfrm>
          <a:prstGeom prst="rect">
            <a:avLst/>
          </a:prstGeom>
          <a:noFill/>
        </p:spPr>
        <p:txBody>
          <a:bodyPr wrap="square">
            <a:spAutoFit/>
          </a:bodyPr>
          <a:lstStyle/>
          <a:p>
            <a:pPr>
              <a:spcBef>
                <a:spcPts val="450"/>
              </a:spcBef>
              <a:spcAft>
                <a:spcPts val="450"/>
              </a:spcAft>
            </a:pPr>
            <a:r>
              <a:rPr lang="en-US" b="1" dirty="0">
                <a:solidFill>
                  <a:srgbClr val="FF0000"/>
                </a:solidFill>
                <a:latin typeface="Calibri" panose="020F0502020204030204" pitchFamily="34" charset="0"/>
                <a:cs typeface="Calibri" panose="020F0502020204030204" pitchFamily="34" charset="0"/>
              </a:rPr>
              <a:t>How to remove leading and trailing spaces in the email address field?</a:t>
            </a:r>
          </a:p>
        </p:txBody>
      </p:sp>
      <p:pic>
        <p:nvPicPr>
          <p:cNvPr id="14" name="Picture 13">
            <a:extLst>
              <a:ext uri="{FF2B5EF4-FFF2-40B4-BE49-F238E27FC236}">
                <a16:creationId xmlns:a16="http://schemas.microsoft.com/office/drawing/2014/main" id="{BD56B69B-5ECE-4390-BB64-1CC07CA9392B}"/>
              </a:ext>
            </a:extLst>
          </p:cNvPr>
          <p:cNvPicPr>
            <a:picLocks noChangeAspect="1"/>
          </p:cNvPicPr>
          <p:nvPr/>
        </p:nvPicPr>
        <p:blipFill>
          <a:blip r:embed="rId3"/>
          <a:stretch>
            <a:fillRect/>
          </a:stretch>
        </p:blipFill>
        <p:spPr>
          <a:xfrm>
            <a:off x="5979701" y="3280613"/>
            <a:ext cx="2178075" cy="1540367"/>
          </a:xfrm>
          <a:prstGeom prst="rect">
            <a:avLst/>
          </a:prstGeom>
        </p:spPr>
      </p:pic>
    </p:spTree>
    <p:extLst>
      <p:ext uri="{BB962C8B-B14F-4D97-AF65-F5344CB8AC3E}">
        <p14:creationId xmlns:p14="http://schemas.microsoft.com/office/powerpoint/2010/main" val="266588484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5">
            <a:extLst>
              <a:ext uri="{FF2B5EF4-FFF2-40B4-BE49-F238E27FC236}">
                <a16:creationId xmlns:a16="http://schemas.microsoft.com/office/drawing/2014/main" id="{7D6A8126-CFAE-4F79-AFF0-35633126008A}"/>
              </a:ext>
            </a:extLst>
          </p:cNvPr>
          <p:cNvSpPr>
            <a:spLocks noGrp="1"/>
          </p:cNvSpPr>
          <p:nvPr>
            <p:ph type="dt" sz="half" idx="10"/>
          </p:nvPr>
        </p:nvSpPr>
        <p:spPr/>
        <p:txBody>
          <a:bodyPr/>
          <a:lstStyle/>
          <a:p>
            <a:fld id="{4087AB6D-AC5F-4653-8FF4-291BC363AB0E}" type="datetime1">
              <a:rPr lang="en-US" smtClean="0">
                <a:latin typeface="Calibri" panose="020F0502020204030204" pitchFamily="34" charset="0"/>
                <a:cs typeface="Calibri" panose="020F0502020204030204" pitchFamily="34" charset="0"/>
              </a:rPr>
              <a:t>6/21/2021</a:t>
            </a:fld>
            <a:endParaRPr lang="en-US">
              <a:latin typeface="Calibri" panose="020F0502020204030204" pitchFamily="34" charset="0"/>
              <a:cs typeface="Calibri" panose="020F0502020204030204" pitchFamily="34" charset="0"/>
            </a:endParaRPr>
          </a:p>
        </p:txBody>
      </p:sp>
      <p:sp>
        <p:nvSpPr>
          <p:cNvPr id="7" name="Footer Placeholder 6">
            <a:extLst>
              <a:ext uri="{FF2B5EF4-FFF2-40B4-BE49-F238E27FC236}">
                <a16:creationId xmlns:a16="http://schemas.microsoft.com/office/drawing/2014/main" id="{8A1611EA-3704-4E00-9C80-2B3CA9311FB6}"/>
              </a:ext>
            </a:extLst>
          </p:cNvPr>
          <p:cNvSpPr>
            <a:spLocks noGrp="1"/>
          </p:cNvSpPr>
          <p:nvPr>
            <p:ph type="ftr" sz="quarter" idx="11"/>
          </p:nvPr>
        </p:nvSpPr>
        <p:spPr/>
        <p:txBody>
          <a:bodyPr/>
          <a:lstStyle/>
          <a:p>
            <a:r>
              <a:rPr lang="en-US">
                <a:latin typeface="Calibri" panose="020F0502020204030204" pitchFamily="34" charset="0"/>
                <a:cs typeface="Calibri" panose="020F0502020204030204" pitchFamily="34" charset="0"/>
              </a:rPr>
              <a:t>Data Science Club Members</a:t>
            </a:r>
          </a:p>
        </p:txBody>
      </p:sp>
      <p:sp>
        <p:nvSpPr>
          <p:cNvPr id="8" name="Slide Number Placeholder 7">
            <a:extLst>
              <a:ext uri="{FF2B5EF4-FFF2-40B4-BE49-F238E27FC236}">
                <a16:creationId xmlns:a16="http://schemas.microsoft.com/office/drawing/2014/main" id="{3C4031FE-A4B9-4E82-8E65-D1D6A78A7505}"/>
              </a:ext>
            </a:extLst>
          </p:cNvPr>
          <p:cNvSpPr>
            <a:spLocks noGrp="1"/>
          </p:cNvSpPr>
          <p:nvPr>
            <p:ph type="sldNum" sz="quarter" idx="12"/>
          </p:nvPr>
        </p:nvSpPr>
        <p:spPr/>
        <p:txBody>
          <a:bodyPr/>
          <a:lstStyle/>
          <a:p>
            <a:fld id="{E7DA0395-8682-42B7-84B8-C4442ABFE348}" type="slidenum">
              <a:rPr lang="en-US" smtClean="0">
                <a:latin typeface="Calibri" panose="020F0502020204030204" pitchFamily="34" charset="0"/>
                <a:cs typeface="Calibri" panose="020F0502020204030204" pitchFamily="34" charset="0"/>
              </a:rPr>
              <a:t>56</a:t>
            </a:fld>
            <a:endParaRPr lang="en-US">
              <a:latin typeface="Calibri" panose="020F0502020204030204" pitchFamily="34" charset="0"/>
              <a:cs typeface="Calibri" panose="020F0502020204030204" pitchFamily="34" charset="0"/>
            </a:endParaRPr>
          </a:p>
        </p:txBody>
      </p:sp>
      <p:sp>
        <p:nvSpPr>
          <p:cNvPr id="2" name="Title 1">
            <a:extLst>
              <a:ext uri="{FF2B5EF4-FFF2-40B4-BE49-F238E27FC236}">
                <a16:creationId xmlns:a16="http://schemas.microsoft.com/office/drawing/2014/main" id="{554365CC-37E3-425F-B167-5169E99D106C}"/>
              </a:ext>
            </a:extLst>
          </p:cNvPr>
          <p:cNvSpPr>
            <a:spLocks noGrp="1"/>
          </p:cNvSpPr>
          <p:nvPr>
            <p:ph type="ctrTitle" idx="4294967295"/>
          </p:nvPr>
        </p:nvSpPr>
        <p:spPr>
          <a:xfrm>
            <a:off x="791308" y="914937"/>
            <a:ext cx="6858000" cy="336550"/>
          </a:xfrm>
        </p:spPr>
        <p:txBody>
          <a:bodyPr>
            <a:noAutofit/>
          </a:bodyPr>
          <a:lstStyle/>
          <a:p>
            <a:r>
              <a:rPr lang="en-IN" sz="1800" b="1" dirty="0">
                <a:solidFill>
                  <a:srgbClr val="FF0000"/>
                </a:solidFill>
                <a:latin typeface="Calibri" panose="020F0502020204030204" pitchFamily="34" charset="0"/>
                <a:cs typeface="Calibri" panose="020F0502020204030204" pitchFamily="34" charset="0"/>
              </a:rPr>
              <a:t>DATA CLEANING</a:t>
            </a:r>
            <a:endParaRPr lang="en-US" sz="1800" b="1" dirty="0">
              <a:solidFill>
                <a:srgbClr val="FF0000"/>
              </a:solidFill>
              <a:latin typeface="Calibri" panose="020F0502020204030204" pitchFamily="34" charset="0"/>
              <a:cs typeface="Calibri" panose="020F0502020204030204" pitchFamily="34" charset="0"/>
            </a:endParaRPr>
          </a:p>
        </p:txBody>
      </p:sp>
      <p:sp>
        <p:nvSpPr>
          <p:cNvPr id="5" name="Rectangle 4">
            <a:extLst>
              <a:ext uri="{FF2B5EF4-FFF2-40B4-BE49-F238E27FC236}">
                <a16:creationId xmlns:a16="http://schemas.microsoft.com/office/drawing/2014/main" id="{13C07F8F-D6B0-4768-9333-5590B8988E1D}"/>
              </a:ext>
            </a:extLst>
          </p:cNvPr>
          <p:cNvSpPr/>
          <p:nvPr/>
        </p:nvSpPr>
        <p:spPr>
          <a:xfrm>
            <a:off x="791308" y="1268731"/>
            <a:ext cx="7554351" cy="431464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Calibri" panose="020F0502020204030204" pitchFamily="34" charset="0"/>
              <a:cs typeface="Calibri" panose="020F0502020204030204" pitchFamily="34" charset="0"/>
            </a:endParaRPr>
          </a:p>
        </p:txBody>
      </p:sp>
      <p:sp>
        <p:nvSpPr>
          <p:cNvPr id="13" name="TextBox 12">
            <a:extLst>
              <a:ext uri="{FF2B5EF4-FFF2-40B4-BE49-F238E27FC236}">
                <a16:creationId xmlns:a16="http://schemas.microsoft.com/office/drawing/2014/main" id="{5D85C3EA-BFBA-4A5E-ACDB-6374FF7F5DAE}"/>
              </a:ext>
            </a:extLst>
          </p:cNvPr>
          <p:cNvSpPr txBox="1"/>
          <p:nvPr/>
        </p:nvSpPr>
        <p:spPr>
          <a:xfrm>
            <a:off x="859371" y="1362392"/>
            <a:ext cx="5978573" cy="369332"/>
          </a:xfrm>
          <a:prstGeom prst="rect">
            <a:avLst/>
          </a:prstGeom>
          <a:noFill/>
        </p:spPr>
        <p:txBody>
          <a:bodyPr wrap="square">
            <a:spAutoFit/>
          </a:bodyPr>
          <a:lstStyle/>
          <a:p>
            <a:pPr>
              <a:spcBef>
                <a:spcPts val="450"/>
              </a:spcBef>
              <a:spcAft>
                <a:spcPts val="450"/>
              </a:spcAft>
            </a:pPr>
            <a:r>
              <a:rPr lang="en-US" b="1" dirty="0">
                <a:solidFill>
                  <a:srgbClr val="FF0000"/>
                </a:solidFill>
                <a:latin typeface="Calibri" panose="020F0502020204030204" pitchFamily="34" charset="0"/>
                <a:cs typeface="Calibri" panose="020F0502020204030204" pitchFamily="34" charset="0"/>
              </a:rPr>
              <a:t>How to export the data as CSV file?</a:t>
            </a:r>
          </a:p>
        </p:txBody>
      </p:sp>
      <p:pic>
        <p:nvPicPr>
          <p:cNvPr id="3" name="Picture 2">
            <a:extLst>
              <a:ext uri="{FF2B5EF4-FFF2-40B4-BE49-F238E27FC236}">
                <a16:creationId xmlns:a16="http://schemas.microsoft.com/office/drawing/2014/main" id="{7519A7DA-AF61-425F-9BA2-83F55ECAAD61}"/>
              </a:ext>
            </a:extLst>
          </p:cNvPr>
          <p:cNvPicPr>
            <a:picLocks noChangeAspect="1"/>
          </p:cNvPicPr>
          <p:nvPr/>
        </p:nvPicPr>
        <p:blipFill>
          <a:blip r:embed="rId2"/>
          <a:stretch>
            <a:fillRect/>
          </a:stretch>
        </p:blipFill>
        <p:spPr>
          <a:xfrm>
            <a:off x="5295343" y="1506341"/>
            <a:ext cx="2915942" cy="2986088"/>
          </a:xfrm>
          <a:prstGeom prst="rect">
            <a:avLst/>
          </a:prstGeom>
        </p:spPr>
      </p:pic>
      <p:pic>
        <p:nvPicPr>
          <p:cNvPr id="4" name="Picture 3">
            <a:extLst>
              <a:ext uri="{FF2B5EF4-FFF2-40B4-BE49-F238E27FC236}">
                <a16:creationId xmlns:a16="http://schemas.microsoft.com/office/drawing/2014/main" id="{21294B38-62FB-4751-AC7C-87A48D255941}"/>
              </a:ext>
            </a:extLst>
          </p:cNvPr>
          <p:cNvPicPr>
            <a:picLocks noChangeAspect="1"/>
          </p:cNvPicPr>
          <p:nvPr/>
        </p:nvPicPr>
        <p:blipFill>
          <a:blip r:embed="rId3"/>
          <a:stretch>
            <a:fillRect/>
          </a:stretch>
        </p:blipFill>
        <p:spPr>
          <a:xfrm>
            <a:off x="4083136" y="4618602"/>
            <a:ext cx="4063828" cy="838599"/>
          </a:xfrm>
          <a:prstGeom prst="rect">
            <a:avLst/>
          </a:prstGeom>
        </p:spPr>
      </p:pic>
      <p:sp>
        <p:nvSpPr>
          <p:cNvPr id="15" name="TextBox 14">
            <a:extLst>
              <a:ext uri="{FF2B5EF4-FFF2-40B4-BE49-F238E27FC236}">
                <a16:creationId xmlns:a16="http://schemas.microsoft.com/office/drawing/2014/main" id="{0EE74F15-8495-4D4C-B42C-CD3A7365C592}"/>
              </a:ext>
            </a:extLst>
          </p:cNvPr>
          <p:cNvSpPr txBox="1"/>
          <p:nvPr/>
        </p:nvSpPr>
        <p:spPr>
          <a:xfrm>
            <a:off x="913475" y="1929561"/>
            <a:ext cx="4381868" cy="959237"/>
          </a:xfrm>
          <a:prstGeom prst="rect">
            <a:avLst/>
          </a:prstGeom>
          <a:noFill/>
        </p:spPr>
        <p:txBody>
          <a:bodyPr wrap="square">
            <a:spAutoFit/>
          </a:bodyPr>
          <a:lstStyle/>
          <a:p>
            <a:pPr>
              <a:spcBef>
                <a:spcPts val="450"/>
              </a:spcBef>
              <a:spcAft>
                <a:spcPts val="450"/>
              </a:spcAft>
            </a:pPr>
            <a:r>
              <a:rPr lang="en-US" sz="1600" dirty="0">
                <a:solidFill>
                  <a:srgbClr val="FF0000"/>
                </a:solidFill>
                <a:latin typeface="Calibri" panose="020F0502020204030204" pitchFamily="34" charset="0"/>
                <a:cs typeface="Calibri" panose="020F0502020204030204" pitchFamily="34" charset="0"/>
              </a:rPr>
              <a:t>1. Click on the LOV button near to Export button.</a:t>
            </a:r>
          </a:p>
          <a:p>
            <a:pPr>
              <a:spcBef>
                <a:spcPts val="450"/>
              </a:spcBef>
              <a:spcAft>
                <a:spcPts val="450"/>
              </a:spcAft>
            </a:pPr>
            <a:r>
              <a:rPr lang="en-US" sz="1600" dirty="0">
                <a:solidFill>
                  <a:srgbClr val="FF0000"/>
                </a:solidFill>
                <a:latin typeface="Calibri" panose="020F0502020204030204" pitchFamily="34" charset="0"/>
                <a:cs typeface="Calibri" panose="020F0502020204030204" pitchFamily="34" charset="0"/>
              </a:rPr>
              <a:t>2. Click on the menu item, Comma-separated value</a:t>
            </a:r>
          </a:p>
        </p:txBody>
      </p:sp>
      <p:sp>
        <p:nvSpPr>
          <p:cNvPr id="17" name="TextBox 16">
            <a:extLst>
              <a:ext uri="{FF2B5EF4-FFF2-40B4-BE49-F238E27FC236}">
                <a16:creationId xmlns:a16="http://schemas.microsoft.com/office/drawing/2014/main" id="{1D1A5505-57C5-459F-AC76-3B183020305D}"/>
              </a:ext>
            </a:extLst>
          </p:cNvPr>
          <p:cNvSpPr txBox="1"/>
          <p:nvPr/>
        </p:nvSpPr>
        <p:spPr>
          <a:xfrm>
            <a:off x="945930" y="4706282"/>
            <a:ext cx="2982584" cy="830997"/>
          </a:xfrm>
          <a:prstGeom prst="rect">
            <a:avLst/>
          </a:prstGeom>
          <a:noFill/>
        </p:spPr>
        <p:txBody>
          <a:bodyPr wrap="square">
            <a:spAutoFit/>
          </a:bodyPr>
          <a:lstStyle/>
          <a:p>
            <a:pPr>
              <a:spcBef>
                <a:spcPts val="450"/>
              </a:spcBef>
              <a:spcAft>
                <a:spcPts val="450"/>
              </a:spcAft>
            </a:pPr>
            <a:r>
              <a:rPr lang="en-US" sz="1600" dirty="0">
                <a:solidFill>
                  <a:srgbClr val="FF0000"/>
                </a:solidFill>
                <a:latin typeface="Calibri" panose="020F0502020204030204" pitchFamily="34" charset="0"/>
                <a:cs typeface="Calibri" panose="020F0502020204030204" pitchFamily="34" charset="0"/>
              </a:rPr>
              <a:t>3. You can see a new .csv file created in a new window "about blank"</a:t>
            </a:r>
          </a:p>
        </p:txBody>
      </p:sp>
    </p:spTree>
    <p:extLst>
      <p:ext uri="{BB962C8B-B14F-4D97-AF65-F5344CB8AC3E}">
        <p14:creationId xmlns:p14="http://schemas.microsoft.com/office/powerpoint/2010/main" val="280148846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3"/>
          <p:cNvSpPr>
            <a:spLocks noGrp="1"/>
          </p:cNvSpPr>
          <p:nvPr>
            <p:ph type="dt" sz="half" idx="10"/>
          </p:nvPr>
        </p:nvSpPr>
        <p:spPr/>
        <p:txBody>
          <a:bodyPr/>
          <a:lstStyle/>
          <a:p>
            <a:r>
              <a:rPr lang="en-US"/>
              <a:t>1/5/2015</a:t>
            </a:r>
          </a:p>
        </p:txBody>
      </p:sp>
      <p:sp>
        <p:nvSpPr>
          <p:cNvPr id="8" name="Footer Placeholder 5"/>
          <p:cNvSpPr>
            <a:spLocks noGrp="1"/>
          </p:cNvSpPr>
          <p:nvPr>
            <p:ph type="ftr" sz="quarter" idx="11"/>
          </p:nvPr>
        </p:nvSpPr>
        <p:spPr>
          <a:xfrm>
            <a:off x="782285" y="6036928"/>
            <a:ext cx="4622973" cy="365125"/>
          </a:xfrm>
        </p:spPr>
        <p:txBody>
          <a:bodyPr/>
          <a:lstStyle/>
          <a:p>
            <a:r>
              <a:rPr lang="en-US" dirty="0"/>
              <a:t>PVS</a:t>
            </a:r>
          </a:p>
        </p:txBody>
      </p:sp>
      <p:sp>
        <p:nvSpPr>
          <p:cNvPr id="7" name="Slide Number Placeholder 4"/>
          <p:cNvSpPr>
            <a:spLocks noGrp="1"/>
          </p:cNvSpPr>
          <p:nvPr>
            <p:ph type="sldNum" sz="quarter" idx="12"/>
          </p:nvPr>
        </p:nvSpPr>
        <p:spPr/>
        <p:txBody>
          <a:bodyPr/>
          <a:lstStyle/>
          <a:p>
            <a:fld id="{FED95334-4B8F-4DF9-AC0C-BC57730D6088}" type="slidenum">
              <a:rPr lang="en-US" smtClean="0"/>
              <a:pPr/>
              <a:t>57</a:t>
            </a:fld>
            <a:endParaRPr lang="en-US"/>
          </a:p>
        </p:txBody>
      </p:sp>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3093" y="1176892"/>
            <a:ext cx="5780620" cy="43354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Rectangle 8">
            <a:extLst>
              <a:ext uri="{FF2B5EF4-FFF2-40B4-BE49-F238E27FC236}">
                <a16:creationId xmlns:a16="http://schemas.microsoft.com/office/drawing/2014/main" id="{3505B850-DEBD-48FF-8A0F-14E2E04100DA}"/>
              </a:ext>
            </a:extLst>
          </p:cNvPr>
          <p:cNvSpPr/>
          <p:nvPr/>
        </p:nvSpPr>
        <p:spPr>
          <a:xfrm>
            <a:off x="755576" y="548680"/>
            <a:ext cx="7848872" cy="58598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5827512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863588" y="693710"/>
            <a:ext cx="7632848" cy="461665"/>
          </a:xfrm>
          <a:prstGeom prst="rect">
            <a:avLst/>
          </a:prstGeom>
        </p:spPr>
        <p:txBody>
          <a:bodyPr wrap="square">
            <a:spAutoFit/>
          </a:bodyPr>
          <a:lstStyle/>
          <a:p>
            <a:pPr algn="just">
              <a:spcBef>
                <a:spcPts val="1200"/>
              </a:spcBef>
              <a:spcAft>
                <a:spcPts val="1200"/>
              </a:spcAft>
            </a:pPr>
            <a:r>
              <a:rPr lang="en-US" sz="2400" b="1" dirty="0">
                <a:solidFill>
                  <a:srgbClr val="00B050"/>
                </a:solidFill>
              </a:rPr>
              <a:t>Why Data analytics (DA) ? - continued</a:t>
            </a:r>
          </a:p>
        </p:txBody>
      </p:sp>
      <p:sp>
        <p:nvSpPr>
          <p:cNvPr id="4" name="Rectangle 3"/>
          <p:cNvSpPr/>
          <p:nvPr/>
        </p:nvSpPr>
        <p:spPr>
          <a:xfrm>
            <a:off x="827584" y="1541733"/>
            <a:ext cx="6624736" cy="4136517"/>
          </a:xfrm>
          <a:prstGeom prst="rect">
            <a:avLst/>
          </a:prstGeom>
        </p:spPr>
        <p:txBody>
          <a:bodyPr wrap="square">
            <a:spAutoFit/>
          </a:bodyPr>
          <a:lstStyle/>
          <a:p>
            <a:pPr marL="457200" indent="-457200">
              <a:lnSpc>
                <a:spcPct val="80000"/>
              </a:lnSpc>
              <a:spcBef>
                <a:spcPts val="1800"/>
              </a:spcBef>
              <a:spcAft>
                <a:spcPts val="1800"/>
              </a:spcAft>
              <a:buFont typeface="Wingdings" pitchFamily="2" charset="2"/>
              <a:buChar char="ü"/>
            </a:pPr>
            <a:r>
              <a:rPr lang="en-IN" sz="2400" b="1" dirty="0"/>
              <a:t>Big Bazaar </a:t>
            </a:r>
            <a:r>
              <a:rPr lang="en-US" sz="2400" b="1" dirty="0"/>
              <a:t>finding out what sells in a hurricane</a:t>
            </a:r>
          </a:p>
          <a:p>
            <a:pPr marL="457200" indent="-457200">
              <a:lnSpc>
                <a:spcPct val="80000"/>
              </a:lnSpc>
              <a:spcBef>
                <a:spcPts val="1800"/>
              </a:spcBef>
              <a:spcAft>
                <a:spcPts val="1800"/>
              </a:spcAft>
              <a:buFont typeface="Wingdings" pitchFamily="2" charset="2"/>
              <a:buChar char="ü"/>
            </a:pPr>
            <a:r>
              <a:rPr lang="en-US" sz="2400" b="1" dirty="0"/>
              <a:t>Netflix finding out what movies a customer might want to watch</a:t>
            </a:r>
          </a:p>
          <a:p>
            <a:pPr marL="457200" indent="-457200">
              <a:lnSpc>
                <a:spcPct val="80000"/>
              </a:lnSpc>
              <a:spcBef>
                <a:spcPts val="1800"/>
              </a:spcBef>
              <a:spcAft>
                <a:spcPts val="1800"/>
              </a:spcAft>
              <a:buFont typeface="Wingdings" pitchFamily="2" charset="2"/>
              <a:buChar char="ü"/>
            </a:pPr>
            <a:r>
              <a:rPr lang="en-US" sz="2400" b="1" dirty="0"/>
              <a:t>Amazon personalizing and customizing websites</a:t>
            </a:r>
          </a:p>
          <a:p>
            <a:pPr marL="457200" indent="-457200">
              <a:lnSpc>
                <a:spcPct val="80000"/>
              </a:lnSpc>
              <a:spcBef>
                <a:spcPts val="1800"/>
              </a:spcBef>
              <a:spcAft>
                <a:spcPts val="1800"/>
              </a:spcAft>
              <a:buFont typeface="Wingdings" pitchFamily="2" charset="2"/>
              <a:buChar char="ü"/>
            </a:pPr>
            <a:r>
              <a:rPr lang="en-US" sz="2400" b="1" dirty="0" err="1"/>
              <a:t>Airtel</a:t>
            </a:r>
            <a:r>
              <a:rPr lang="en-US" sz="2400" b="1" dirty="0"/>
              <a:t> finding out that a customer might want to drop its service before the customer even knows it</a:t>
            </a:r>
          </a:p>
        </p:txBody>
      </p:sp>
      <p:sp>
        <p:nvSpPr>
          <p:cNvPr id="5" name="Rectangle 4">
            <a:extLst>
              <a:ext uri="{FF2B5EF4-FFF2-40B4-BE49-F238E27FC236}">
                <a16:creationId xmlns:a16="http://schemas.microsoft.com/office/drawing/2014/main" id="{B75FB09B-916B-4732-BD31-727222F51C6D}"/>
              </a:ext>
            </a:extLst>
          </p:cNvPr>
          <p:cNvSpPr/>
          <p:nvPr/>
        </p:nvSpPr>
        <p:spPr>
          <a:xfrm>
            <a:off x="755576" y="692696"/>
            <a:ext cx="7848872" cy="579664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407475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49209" y="898166"/>
            <a:ext cx="5954425" cy="28908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467544" y="4079516"/>
            <a:ext cx="7344816" cy="2308324"/>
          </a:xfrm>
          <a:prstGeom prst="rect">
            <a:avLst/>
          </a:prstGeom>
        </p:spPr>
        <p:txBody>
          <a:bodyPr wrap="square">
            <a:spAutoFit/>
          </a:bodyPr>
          <a:lstStyle/>
          <a:p>
            <a:pPr marL="285750" indent="-285750" algn="just">
              <a:buFont typeface="Wingdings" pitchFamily="2" charset="2"/>
              <a:buChar char="ü"/>
            </a:pPr>
            <a:r>
              <a:rPr lang="en-IN" sz="1600" dirty="0"/>
              <a:t>Streaming data is the transfer of data at a steady high-speed rate sufficient to support such applications as high-definition television (HDTV)</a:t>
            </a:r>
          </a:p>
          <a:p>
            <a:pPr marL="285750" indent="-285750" algn="just">
              <a:buFont typeface="Wingdings" pitchFamily="2" charset="2"/>
              <a:buChar char="ü"/>
            </a:pPr>
            <a:r>
              <a:rPr lang="en-IN" sz="1600" dirty="0"/>
              <a:t>Event data are the instantaneous values recorded at each sampling interval. </a:t>
            </a:r>
          </a:p>
          <a:p>
            <a:pPr marL="285750" indent="-285750" algn="just">
              <a:buFont typeface="Wingdings" pitchFamily="2" charset="2"/>
              <a:buChar char="ü"/>
            </a:pPr>
            <a:r>
              <a:rPr lang="en-IN" sz="1600" dirty="0"/>
              <a:t>As a scientific discipline, computer vision is concerned with the theory and technology for building artificial systems that obtain information from images or multi-dimensional data.</a:t>
            </a:r>
          </a:p>
          <a:p>
            <a:pPr marL="285750" indent="-285750" algn="just">
              <a:buFont typeface="Wingdings" pitchFamily="2" charset="2"/>
              <a:buChar char="ü"/>
            </a:pPr>
            <a:r>
              <a:rPr lang="en-IN" sz="1600" b="1" dirty="0"/>
              <a:t>Heat map</a:t>
            </a:r>
            <a:r>
              <a:rPr lang="en-IN" sz="1600" dirty="0"/>
              <a:t> (or </a:t>
            </a:r>
            <a:r>
              <a:rPr lang="en-IN" sz="1600" b="1" dirty="0" err="1"/>
              <a:t>heatmap</a:t>
            </a:r>
            <a:r>
              <a:rPr lang="en-IN" sz="1600" dirty="0"/>
              <a:t>) is a graphical representation of data where the individual values contained in a </a:t>
            </a:r>
            <a:r>
              <a:rPr lang="en-IN" sz="1600" b="1" dirty="0">
                <a:solidFill>
                  <a:srgbClr val="FF0000"/>
                </a:solidFill>
                <a:hlinkClick r:id="rId3" tooltip="Matrix (mathematics)">
                  <a:extLst>
                    <a:ext uri="{A12FA001-AC4F-418D-AE19-62706E023703}">
                      <ahyp:hlinkClr xmlns:ahyp="http://schemas.microsoft.com/office/drawing/2018/hyperlinkcolor" val="tx"/>
                    </a:ext>
                  </a:extLst>
                </a:hlinkClick>
              </a:rPr>
              <a:t>matrix</a:t>
            </a:r>
            <a:r>
              <a:rPr lang="en-IN" sz="1600" dirty="0"/>
              <a:t> are represented as </a:t>
            </a:r>
            <a:r>
              <a:rPr lang="en-IN" sz="1600" dirty="0" err="1"/>
              <a:t>colors</a:t>
            </a:r>
            <a:r>
              <a:rPr lang="en-IN" sz="1600" dirty="0"/>
              <a:t>.</a:t>
            </a:r>
          </a:p>
        </p:txBody>
      </p:sp>
      <p:sp>
        <p:nvSpPr>
          <p:cNvPr id="4" name="Rectangle 3"/>
          <p:cNvSpPr/>
          <p:nvPr/>
        </p:nvSpPr>
        <p:spPr>
          <a:xfrm>
            <a:off x="642063" y="2088441"/>
            <a:ext cx="1254639" cy="584775"/>
          </a:xfrm>
          <a:prstGeom prst="rect">
            <a:avLst/>
          </a:prstGeom>
        </p:spPr>
        <p:txBody>
          <a:bodyPr wrap="none">
            <a:spAutoFit/>
          </a:bodyPr>
          <a:lstStyle/>
          <a:p>
            <a:pPr algn="just">
              <a:spcBef>
                <a:spcPts val="1200"/>
              </a:spcBef>
              <a:spcAft>
                <a:spcPts val="1200"/>
              </a:spcAft>
            </a:pPr>
            <a:r>
              <a:rPr lang="en-US" sz="3200" b="1" dirty="0">
                <a:solidFill>
                  <a:srgbClr val="00B050"/>
                </a:solidFill>
              </a:rPr>
              <a:t>How ?</a:t>
            </a:r>
          </a:p>
        </p:txBody>
      </p:sp>
      <p:sp>
        <p:nvSpPr>
          <p:cNvPr id="5" name="Rectangle 4">
            <a:extLst>
              <a:ext uri="{FF2B5EF4-FFF2-40B4-BE49-F238E27FC236}">
                <a16:creationId xmlns:a16="http://schemas.microsoft.com/office/drawing/2014/main" id="{6ADACA5E-EEEF-4CBB-B968-9AA2D57488F3}"/>
              </a:ext>
            </a:extLst>
          </p:cNvPr>
          <p:cNvSpPr/>
          <p:nvPr/>
        </p:nvSpPr>
        <p:spPr>
          <a:xfrm>
            <a:off x="467544" y="692695"/>
            <a:ext cx="8352928" cy="583264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9439443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7405594-2CD8-469C-BDA0-9C3F6B635204}"/>
              </a:ext>
            </a:extLst>
          </p:cNvPr>
          <p:cNvSpPr/>
          <p:nvPr/>
        </p:nvSpPr>
        <p:spPr>
          <a:xfrm>
            <a:off x="755576" y="681049"/>
            <a:ext cx="7632848" cy="573628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 name="Group 7">
            <a:extLst>
              <a:ext uri="{FF2B5EF4-FFF2-40B4-BE49-F238E27FC236}">
                <a16:creationId xmlns:a16="http://schemas.microsoft.com/office/drawing/2014/main" id="{A9222B44-0669-4116-B135-EAB20A400BCF}"/>
              </a:ext>
            </a:extLst>
          </p:cNvPr>
          <p:cNvGrpSpPr/>
          <p:nvPr/>
        </p:nvGrpSpPr>
        <p:grpSpPr>
          <a:xfrm>
            <a:off x="783968" y="772316"/>
            <a:ext cx="6877189" cy="4996962"/>
            <a:chOff x="783968" y="772316"/>
            <a:chExt cx="6877189" cy="4996962"/>
          </a:xfrm>
        </p:grpSpPr>
        <p:sp>
          <p:nvSpPr>
            <p:cNvPr id="4" name="Rectangle 3"/>
            <p:cNvSpPr/>
            <p:nvPr/>
          </p:nvSpPr>
          <p:spPr>
            <a:xfrm>
              <a:off x="783968" y="772316"/>
              <a:ext cx="3496406" cy="461665"/>
            </a:xfrm>
            <a:prstGeom prst="rect">
              <a:avLst/>
            </a:prstGeom>
          </p:spPr>
          <p:txBody>
            <a:bodyPr wrap="none">
              <a:spAutoFit/>
            </a:bodyPr>
            <a:lstStyle/>
            <a:p>
              <a:pPr algn="just">
                <a:spcBef>
                  <a:spcPts val="1200"/>
                </a:spcBef>
                <a:spcAft>
                  <a:spcPts val="1200"/>
                </a:spcAft>
              </a:pPr>
              <a:r>
                <a:rPr lang="en-US" sz="2400" b="1" dirty="0">
                  <a:solidFill>
                    <a:srgbClr val="00B050"/>
                  </a:solidFill>
                </a:rPr>
                <a:t>Types of Data Analytics</a:t>
              </a:r>
            </a:p>
          </p:txBody>
        </p:sp>
        <p:pic>
          <p:nvPicPr>
            <p:cNvPr id="7" name="Picture 6">
              <a:extLst>
                <a:ext uri="{FF2B5EF4-FFF2-40B4-BE49-F238E27FC236}">
                  <a16:creationId xmlns:a16="http://schemas.microsoft.com/office/drawing/2014/main" id="{139FE5B6-3669-4E4E-97E2-8329D37EC019}"/>
                </a:ext>
              </a:extLst>
            </p:cNvPr>
            <p:cNvPicPr>
              <a:picLocks noChangeAspect="1"/>
            </p:cNvPicPr>
            <p:nvPr/>
          </p:nvPicPr>
          <p:blipFill>
            <a:blip r:embed="rId2"/>
            <a:stretch>
              <a:fillRect/>
            </a:stretch>
          </p:blipFill>
          <p:spPr>
            <a:xfrm>
              <a:off x="899592" y="1233981"/>
              <a:ext cx="6761565" cy="4535297"/>
            </a:xfrm>
            <a:prstGeom prst="rect">
              <a:avLst/>
            </a:prstGeom>
          </p:spPr>
        </p:pic>
      </p:grpSp>
    </p:spTree>
    <p:extLst>
      <p:ext uri="{BB962C8B-B14F-4D97-AF65-F5344CB8AC3E}">
        <p14:creationId xmlns:p14="http://schemas.microsoft.com/office/powerpoint/2010/main" val="23461167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C088667-D8E3-488A-8FDA-4409CD54C95B}"/>
              </a:ext>
            </a:extLst>
          </p:cNvPr>
          <p:cNvSpPr/>
          <p:nvPr/>
        </p:nvSpPr>
        <p:spPr>
          <a:xfrm>
            <a:off x="467544" y="764704"/>
            <a:ext cx="8208912" cy="57242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6" name="Picture 5">
            <a:extLst>
              <a:ext uri="{FF2B5EF4-FFF2-40B4-BE49-F238E27FC236}">
                <a16:creationId xmlns:a16="http://schemas.microsoft.com/office/drawing/2014/main" id="{DA71F944-18FF-4381-90C6-BEAD8E28B21F}"/>
              </a:ext>
            </a:extLst>
          </p:cNvPr>
          <p:cNvPicPr>
            <a:picLocks noChangeAspect="1"/>
          </p:cNvPicPr>
          <p:nvPr/>
        </p:nvPicPr>
        <p:blipFill>
          <a:blip r:embed="rId2"/>
          <a:stretch>
            <a:fillRect/>
          </a:stretch>
        </p:blipFill>
        <p:spPr>
          <a:xfrm>
            <a:off x="611560" y="1380232"/>
            <a:ext cx="7488832" cy="4795804"/>
          </a:xfrm>
          <a:prstGeom prst="rect">
            <a:avLst/>
          </a:prstGeom>
        </p:spPr>
      </p:pic>
      <p:sp>
        <p:nvSpPr>
          <p:cNvPr id="9" name="TextBox 8">
            <a:extLst>
              <a:ext uri="{FF2B5EF4-FFF2-40B4-BE49-F238E27FC236}">
                <a16:creationId xmlns:a16="http://schemas.microsoft.com/office/drawing/2014/main" id="{AC79E134-DDF4-49F5-B02B-03E52AA043F1}"/>
              </a:ext>
            </a:extLst>
          </p:cNvPr>
          <p:cNvSpPr txBox="1"/>
          <p:nvPr/>
        </p:nvSpPr>
        <p:spPr>
          <a:xfrm>
            <a:off x="614594" y="844175"/>
            <a:ext cx="8037167" cy="461665"/>
          </a:xfrm>
          <a:prstGeom prst="rect">
            <a:avLst/>
          </a:prstGeom>
          <a:noFill/>
        </p:spPr>
        <p:txBody>
          <a:bodyPr wrap="square">
            <a:spAutoFit/>
          </a:bodyPr>
          <a:lstStyle/>
          <a:p>
            <a:r>
              <a:rPr lang="en-IN" sz="2400" b="1" dirty="0">
                <a:solidFill>
                  <a:srgbClr val="00B050"/>
                </a:solidFill>
              </a:rPr>
              <a:t>Data Analytics Framework for Healthcare Services</a:t>
            </a:r>
          </a:p>
        </p:txBody>
      </p:sp>
    </p:spTree>
    <p:extLst>
      <p:ext uri="{BB962C8B-B14F-4D97-AF65-F5344CB8AC3E}">
        <p14:creationId xmlns:p14="http://schemas.microsoft.com/office/powerpoint/2010/main" val="1772188641"/>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Facet</Template>
  <TotalTime>542</TotalTime>
  <Words>4851</Words>
  <Application>Microsoft Office PowerPoint</Application>
  <PresentationFormat>On-screen Show (4:3)</PresentationFormat>
  <Paragraphs>482</Paragraphs>
  <Slides>57</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57</vt:i4>
      </vt:variant>
    </vt:vector>
  </HeadingPairs>
  <TitlesOfParts>
    <vt:vector size="66" baseType="lpstr">
      <vt:lpstr>Arial</vt:lpstr>
      <vt:lpstr>Calibri</vt:lpstr>
      <vt:lpstr>Courier New</vt:lpstr>
      <vt:lpstr>Franklin Gothic Book</vt:lpstr>
      <vt:lpstr>Lucida Sans Unicode</vt:lpstr>
      <vt:lpstr>Trebuchet MS</vt:lpstr>
      <vt:lpstr>Wingdings</vt:lpstr>
      <vt:lpstr>Wingdings 3</vt:lpstr>
      <vt:lpstr>Facet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OPENREFINE  - A DATA CLEANING TOOL</vt:lpstr>
      <vt:lpstr>DATA CLEANING</vt:lpstr>
      <vt:lpstr>DATA CLEANING</vt:lpstr>
      <vt:lpstr>DATA CLEANING</vt:lpstr>
      <vt:lpstr>DATA CLEANING</vt:lpstr>
      <vt:lpstr>DATA CLEANING</vt:lpstr>
      <vt:lpstr>DATA CLEANING</vt:lpstr>
      <vt:lpstr>DATA CLEANING</vt:lpstr>
      <vt:lpstr>DATA CLEANING</vt:lpstr>
      <vt:lpstr>DATA CLEANING</vt:lpstr>
      <vt:lpstr>DATA CLEANING</vt:lpstr>
      <vt:lpstr>DATA CLEANING</vt:lpstr>
      <vt:lpstr>DATA CLEANING</vt:lpstr>
      <vt:lpstr>DATA CLEANING</vt:lpstr>
      <vt:lpstr>DATA CLEANING</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PVS</dc:creator>
  <cp:lastModifiedBy>Subramanian V Palamarneri</cp:lastModifiedBy>
  <cp:revision>64</cp:revision>
  <dcterms:created xsi:type="dcterms:W3CDTF">2018-01-24T23:38:12Z</dcterms:created>
  <dcterms:modified xsi:type="dcterms:W3CDTF">2021-06-21T03:04:50Z</dcterms:modified>
</cp:coreProperties>
</file>